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29"/>
  </p:notesMasterIdLst>
  <p:sldIdLst>
    <p:sldId id="348" r:id="rId5"/>
    <p:sldId id="356" r:id="rId6"/>
    <p:sldId id="361" r:id="rId7"/>
    <p:sldId id="301" r:id="rId8"/>
    <p:sldId id="355" r:id="rId9"/>
    <p:sldId id="273" r:id="rId10"/>
    <p:sldId id="303" r:id="rId11"/>
    <p:sldId id="362" r:id="rId12"/>
    <p:sldId id="266" r:id="rId13"/>
    <p:sldId id="307" r:id="rId14"/>
    <p:sldId id="296" r:id="rId15"/>
    <p:sldId id="381" r:id="rId16"/>
    <p:sldId id="382" r:id="rId17"/>
    <p:sldId id="304" r:id="rId18"/>
    <p:sldId id="360" r:id="rId19"/>
    <p:sldId id="358" r:id="rId20"/>
    <p:sldId id="359" r:id="rId21"/>
    <p:sldId id="399" r:id="rId22"/>
    <p:sldId id="418" r:id="rId23"/>
    <p:sldId id="417" r:id="rId24"/>
    <p:sldId id="279" r:id="rId25"/>
    <p:sldId id="262" r:id="rId26"/>
    <p:sldId id="305" r:id="rId27"/>
    <p:sldId id="3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BF4C03F-F90D-F8C1-A523-0D3EB9A1183C}" name="Joanna Scouler" initials="JS" userId="7ae02354d5b97575"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50"/>
    <a:srgbClr val="F2F2F2"/>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692C8-D007-C546-96F4-FD3DF70A3D53}" v="190" dt="2024-10-21T12:33:13.76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94"/>
    <p:restoredTop sz="71800"/>
  </p:normalViewPr>
  <p:slideViewPr>
    <p:cSldViewPr snapToGrid="0">
      <p:cViewPr varScale="1">
        <p:scale>
          <a:sx n="82" d="100"/>
          <a:sy n="82" d="100"/>
        </p:scale>
        <p:origin x="1776" y="1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21/10/2024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4OpBylwH9DU"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sz="1200" b="0">
                <a:solidFill>
                  <a:srgbClr val="0070C0"/>
                </a:solidFill>
                <a:latin typeface="Century Gothic" panose="020B0502020202020204" pitchFamily="34" charset="0"/>
              </a:rPr>
              <a:t>Name the part of the microscope that is first used to bring the specimen into view.</a:t>
            </a:r>
            <a:endParaRPr lang="en-GB" sz="1200" b="1">
              <a:solidFill>
                <a:srgbClr val="0070C0"/>
              </a:solidFill>
              <a:latin typeface="Century Gothic" panose="020B0502020202020204" pitchFamily="34" charset="0"/>
            </a:endParaRP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t>
            </a:r>
            <a:r>
              <a:rPr lang="en-GB" sz="1200">
                <a:solidFill>
                  <a:srgbClr val="7030A0"/>
                </a:solidFill>
                <a:latin typeface="Century Gothic" panose="020B0502020202020204" pitchFamily="34" charset="0"/>
              </a:rPr>
              <a:t>Explain why scientists are worried about antibiotic resistance.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The coarse/rough focusing wheel.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Antibiotic resistance is where bacteria are no longer affected/destroyed by antibiotics, meaning that there may be some diseases that have been previously treated by antibiotics that could not be treatable any longer.</a:t>
            </a: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a:t>Purpose</a:t>
            </a:r>
            <a:r>
              <a:rPr lang="en-GB" b="0" baseline="0"/>
              <a:t>: To remind pupils of the prefixes milli, micro and </a:t>
            </a:r>
            <a:r>
              <a:rPr lang="en-GB" b="0" baseline="0" err="1"/>
              <a:t>nano</a:t>
            </a:r>
            <a:r>
              <a:rPr lang="en-GB" b="0" baseline="0"/>
              <a:t> </a:t>
            </a:r>
          </a:p>
          <a:p>
            <a:endParaRPr lang="en-GB" sz="1200" b="1" i="0" kern="1200">
              <a:solidFill>
                <a:schemeClr val="tx1"/>
              </a:solidFill>
              <a:effectLst/>
              <a:latin typeface="+mn-lt"/>
              <a:ea typeface="+mn-ea"/>
              <a:cs typeface="+mn-cs"/>
            </a:endParaRPr>
          </a:p>
          <a:p>
            <a:endParaRPr lang="en-GB" sz="1200" b="1" i="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492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Get students to fill in the table with the missing values. </a:t>
            </a:r>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480151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Exposition type: </a:t>
            </a:r>
            <a:r>
              <a:rPr lang="en-GB" b="0" baseline="0" dirty="0"/>
              <a:t>Modelling</a:t>
            </a:r>
          </a:p>
          <a:p>
            <a:endParaRPr lang="en-GB" b="0" baseline="0" dirty="0"/>
          </a:p>
          <a:p>
            <a:r>
              <a:rPr lang="en-GB" b="1" baseline="0" dirty="0"/>
              <a:t>Suggested script: </a:t>
            </a:r>
            <a:r>
              <a:rPr lang="en-GB" b="0" baseline="0" dirty="0"/>
              <a:t>We need to use the information in the question to calculate the magnification. We know that magnification is equal to the size of the image divided by the actual size of the object. The size of my image is 10mm so I substitute that into my formula. The size of my object is 100 nm. To be successful in these equations I need to ensure I am using values with the same units. Therefore I need to convert the size of my object from nm to mm. To do that I divide 100 by 1000 to give 0.1 um and then divide by 1000 again to give 0.0001 mm. My units are now the same so I can substitute 0.0001 mm into my formula. When I divide, my answer is 100,000 meaning that my object has been magnified 100,000 times or that the image appears 100,000 times bigger than the actual object. As magnification is a ratio I do not need to include any units in this answer. </a:t>
            </a:r>
            <a:endParaRPr lang="en-GB" b="1" baseline="0" dirty="0"/>
          </a:p>
          <a:p>
            <a:endParaRPr lang="en-GB" b="1" baseline="0" dirty="0"/>
          </a:p>
          <a:p>
            <a:r>
              <a:rPr lang="en-GB" b="1" baseline="0" dirty="0"/>
              <a:t>Misconception</a:t>
            </a:r>
            <a:r>
              <a:rPr lang="en-GB" b="0" baseline="0" dirty="0"/>
              <a:t> – often students find it strange to write an answer to a calculation without units. It is useful to stress that there are no units for magnification because it is just a ratio of how many times the object has been magnified.</a:t>
            </a:r>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34450497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Get students to complete the magnification calculation. </a:t>
            </a:r>
          </a:p>
          <a:p>
            <a:endParaRPr lang="en-GB" b="1" baseline="0" dirty="0"/>
          </a:p>
          <a:p>
            <a:endParaRPr lang="en-GB" b="1" baseline="0" dirty="0"/>
          </a:p>
          <a:p>
            <a:r>
              <a:rPr lang="en-GB" b="1" baseline="0" dirty="0"/>
              <a:t>Misconception</a:t>
            </a:r>
            <a:r>
              <a:rPr lang="en-GB" b="0" baseline="0" dirty="0"/>
              <a:t> – often students find it strange to write an answer to a calculation without units. It is useful to stress that there are no units for magnification because it is just a ratio of how many times the object has been magnified. </a:t>
            </a:r>
          </a:p>
          <a:p>
            <a:endParaRPr lang="en-GB" sz="1200" b="1"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image is from pixabay and is not an actual micrograph image.</a:t>
            </a: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277166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practise using new key information for this lesson. Self or peer assess using mark scheme (</a:t>
            </a:r>
            <a:r>
              <a:rPr lang="en-GB" b="1"/>
              <a:t>will need to be edited by teacher depending on the paper size for printing and completed for values that have to be measured – Q4b,c &amp; Q5)</a:t>
            </a: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Some pupil may have covered standard form in maths, others may not as it is only covered usually later in Y9/Y10. It is also possible to get them to go between using divide/multiply by 1000. Otherwise they can simply make sure that the image size and object size are in the same units.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Stretch activity suggestions – peer support. Get pupils that are mathematically strong to help pupils that are struggling with the calculations. You may also want them to write a method to help them remember how to perform the calculations.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biggest misconception here is that pupils will confuse the image size and the size of the actual object. It may help to remind them that because we are using a microscope the actual object will </a:t>
            </a:r>
            <a:r>
              <a:rPr lang="en-GB" b="1"/>
              <a:t>always </a:t>
            </a:r>
            <a:r>
              <a:rPr lang="en-GB" b="0"/>
              <a:t>be smaller than the image. This means that for calculations it will always be a larger numerator than denominator and the resulting magnification will always be greater than 1. If pupils remember this rule then it becomes easier for them to realise when they have substituted incorrectly. </a:t>
            </a:r>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information/skills that have been covered. </a:t>
            </a:r>
            <a:endParaRPr lang="en-GB"/>
          </a:p>
          <a:p>
            <a:r>
              <a:rPr lang="en-GB" b="1"/>
              <a:t>Suggested</a:t>
            </a:r>
            <a:r>
              <a:rPr lang="en-GB" b="1" baseline="0"/>
              <a:t> guidance: </a:t>
            </a:r>
          </a:p>
          <a:p>
            <a:r>
              <a:rPr lang="en-GB" b="0" baseline="0"/>
              <a:t>Give students thinking time and then ask for feedback – either holding up fingers for the right number/letter, using mini whiteboards or just writing answers down in books quickly before cold calling. </a:t>
            </a:r>
          </a:p>
          <a:p>
            <a:endParaRPr lang="en-GB" b="0" baseline="0"/>
          </a:p>
          <a:p>
            <a:r>
              <a:rPr lang="en-GB" b="0" baseline="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Q1. Answer: C </a:t>
            </a:r>
            <a:r>
              <a:rPr lang="en-GB" b="0" baseline="0"/>
              <a:t>If pupils answer A they have the misconception of why microscopes are used- they are thinking of a telescope. If pupils answer B they may have been distracted by the information about sub-cellular structures. </a:t>
            </a:r>
            <a:r>
              <a:rPr lang="en-GB" b="0" i="1" baseline="0"/>
              <a:t>To fix it recap the differences between the types of microscope and when each would be used. Emphasise that both types of microscope allow scientists to view sub-cellular structures but electron microscopes have the higher magnification/resolution</a:t>
            </a:r>
          </a:p>
          <a:p>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Answers:</a:t>
            </a:r>
          </a:p>
          <a:p>
            <a:r>
              <a:rPr lang="en-GB" b="1" baseline="0" dirty="0"/>
              <a:t>Q2. Answer: A </a:t>
            </a:r>
          </a:p>
          <a:p>
            <a:endParaRPr lang="en-GB" b="0" baseline="0" dirty="0"/>
          </a:p>
          <a:p>
            <a:r>
              <a:rPr lang="en-GB" b="1" baseline="0" dirty="0"/>
              <a:t>Q3. Answer: B </a:t>
            </a:r>
          </a:p>
          <a:p>
            <a:r>
              <a:rPr lang="en-GB" b="0" baseline="0" dirty="0"/>
              <a:t>If pupils have answered either A or C they have substituted incorrectly into the magnification equation. If pupils answered B to Q2 they will have got answer C to Q3.  </a:t>
            </a:r>
            <a:r>
              <a:rPr lang="en-GB" b="0" i="1" baseline="0" dirty="0"/>
              <a:t>To fix it (Q2 and 3) practice a further magnification where pupils have to identify which is the actual size of the object and which is the size of the image and subsequently calculate the magnification.</a:t>
            </a:r>
          </a:p>
          <a:p>
            <a:endParaRPr lang="en-GB" b="0" i="1" baseline="0" dirty="0"/>
          </a:p>
          <a:p>
            <a:r>
              <a:rPr lang="en-GB" b="0" i="0" baseline="0" dirty="0"/>
              <a:t>Image source:</a:t>
            </a:r>
          </a:p>
          <a:p>
            <a:r>
              <a:rPr lang="en-GB" b="0" i="0" baseline="0" dirty="0" err="1"/>
              <a:t>CC@https</a:t>
            </a:r>
            <a:r>
              <a:rPr lang="en-GB" b="0" i="0" baseline="0" dirty="0"/>
              <a:t>://</a:t>
            </a:r>
            <a:r>
              <a:rPr lang="en-GB" b="0" i="0" baseline="0" dirty="0" err="1"/>
              <a:t>www.lookandlearn.com</a:t>
            </a:r>
            <a:r>
              <a:rPr lang="en-GB" b="0" i="0" baseline="0" dirty="0"/>
              <a:t>/history-images/YW008759B/Human-hair-Asian-origin</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23</a:t>
            </a:fld>
            <a:endParaRPr lang="en-GB"/>
          </a:p>
        </p:txBody>
      </p:sp>
    </p:spTree>
    <p:extLst>
      <p:ext uri="{BB962C8B-B14F-4D97-AF65-F5344CB8AC3E}">
        <p14:creationId xmlns:p14="http://schemas.microsoft.com/office/powerpoint/2010/main" val="1783206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p>
          <a:p>
            <a:r>
              <a:rPr lang="en-US"/>
              <a:t>Previously pupils have learned the parts of a light microscope and their functions and how to view a sample under a microscope. In this lesson they will look at the theory behind microscopes, the differences between light and electron microscopes and how they have helped scientific understanding of cellular and subcellular structures. They will also learn how to calculate the actual size of an object based on the magnification and size of the image and practice this, before building on this skill and learning how to prepare a slide for viewing in the next lesson. </a:t>
            </a:r>
          </a:p>
          <a:p>
            <a:endParaRPr lang="en-US"/>
          </a:p>
          <a:p>
            <a:r>
              <a:rPr lang="en-US" b="1"/>
              <a:t>Suggested Hook: </a:t>
            </a:r>
            <a:endParaRPr lang="en-US" b="1">
              <a:cs typeface="Calibri"/>
            </a:endParaRPr>
          </a:p>
          <a:p>
            <a:r>
              <a:rPr lang="en-US" b="0"/>
              <a:t>A link in from the previous lesson- we previously looked at the growth of bacteria and mentioned (in the hook) how bacteria can be cultured and subsequently identified from patients. One way scientists can do this is by analyzing bacteria under the microscope. They not only look at the shape and structure of the bacteria but need to assess the size of the bacteria in order to make an accurate diagnosis but how can they work out the actual size of a bacteria under the microscope?</a:t>
            </a:r>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a:p>
          <a:p>
            <a:r>
              <a:rPr lang="en-GB" b="0" baseline="0"/>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Q1. Answer: C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a:t>If pupils answer A or B they have not identified the aim. </a:t>
            </a:r>
            <a:r>
              <a:rPr lang="en-GB" b="0" i="1" baseline="0"/>
              <a:t>To fix it give pupils independent and dependent variables and ask them to write an aim from it</a:t>
            </a:r>
            <a:r>
              <a:rPr lang="en-GB" b="0" baseline="0"/>
              <a:t>.</a:t>
            </a:r>
          </a:p>
          <a:p>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Q2. Answer: B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a:t>If pupils answer A or C they are unsure on the aseptic technique. </a:t>
            </a:r>
            <a:r>
              <a:rPr lang="en-GB" b="0" i="1" baseline="0"/>
              <a:t>To fix it practice writing method for aseptic technique.</a:t>
            </a:r>
            <a:endParaRPr lang="en-GB" i="1"/>
          </a:p>
          <a:p>
            <a:r>
              <a:rPr lang="en-GB" b="0" baseline="0"/>
              <a:t> </a:t>
            </a:r>
            <a:endParaRPr lang="en-GB" b="1" baseline="0"/>
          </a:p>
          <a:p>
            <a:r>
              <a:rPr lang="en-GB" b="1" baseline="0"/>
              <a:t>Q3. Answer: B </a:t>
            </a:r>
          </a:p>
          <a:p>
            <a:r>
              <a:rPr lang="en-GB" b="0" i="0" baseline="0"/>
              <a:t>If pupils answer A they have not appreciated the purpose of the practical</a:t>
            </a:r>
            <a:r>
              <a:rPr lang="en-GB" b="0" i="1" baseline="0"/>
              <a:t>. </a:t>
            </a:r>
            <a:r>
              <a:rPr lang="en-GB" b="0" baseline="0"/>
              <a:t>T</a:t>
            </a:r>
            <a:r>
              <a:rPr lang="en-GB" b="0" i="1" baseline="0"/>
              <a:t>o fix it ask pupils to identify the purpose and then discuss why answer A is wrong. </a:t>
            </a:r>
            <a:r>
              <a:rPr lang="en-GB" b="0" i="0" baseline="0"/>
              <a:t>If pupils have answered C they have the misconception that cold temperatures totally stop bacterial/microorganism growth. </a:t>
            </a:r>
            <a:r>
              <a:rPr lang="en-GB" b="0" i="1" baseline="0"/>
              <a:t>To fix this ask pupils to explain why food inside a fridge can still go bad/go mouldy. Cold temperatures do not kill bacteria or prevent growth they just slow the growth</a:t>
            </a:r>
            <a:endParaRPr lang="en-GB" b="1" i="1" baseline="0"/>
          </a:p>
          <a:p>
            <a:endParaRPr lang="en-GB" b="1" baseline="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Early microscopes were developed simply using lenses in the form of a magnifying glass, scientists worked out that using multiple lenses together gave a much greater magnification of the object (because you multiply the magnification of each lens together) and using this theory, In the 1590s the first example of a  compound microscope (which contains more than one lens) was developed. Later on in the 1600s was when the first actual microscope was made. Anton van Leeuwenhoek used his microscope in the way that scientists do nowadays- to see things that cannot be seen with the naked eye. Being able to observe eukaryotic (animal/plant) and prokaryotic (bacteria) cells enabled science to progress very quickly and led to the development of cell theory.  </a:t>
            </a:r>
            <a:r>
              <a:rPr lang="en-GB" b="1" dirty="0"/>
              <a:t>Watch the video on linked here for the history of cell theory that covers the last two points on this slide very well: </a:t>
            </a:r>
            <a:r>
              <a:rPr lang="en-US" dirty="0"/>
              <a:t>Link: </a:t>
            </a:r>
            <a:r>
              <a:rPr lang="en-GB" dirty="0">
                <a:hlinkClick r:id="rId3"/>
              </a:rPr>
              <a:t>https://www.youtube.com/watch?v=4OpBylwH9DU</a:t>
            </a:r>
            <a:r>
              <a:rPr lang="en-GB" dirty="0"/>
              <a:t>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Key information - </a:t>
            </a:r>
            <a:r>
              <a:rPr lang="en-GB" b="0" dirty="0"/>
              <a:t>for this lesson, not explicit residual knowledge but interesting for background.</a:t>
            </a:r>
          </a:p>
          <a:p>
            <a:pPr marL="457200" indent="-457200">
              <a:lnSpc>
                <a:spcPct val="150000"/>
              </a:lnSpc>
              <a:buFont typeface="Arial" panose="020B0604020202020204" pitchFamily="34" charset="0"/>
              <a:buChar char="•"/>
            </a:pPr>
            <a:r>
              <a:rPr lang="en-GB" sz="1200" dirty="0">
                <a:latin typeface="Century Gothic" panose="020B0502020202020204" pitchFamily="34" charset="0"/>
              </a:rPr>
              <a:t>Light microscopes are limited in how much detail they can provide but can be used on live cells and tissues</a:t>
            </a:r>
          </a:p>
          <a:p>
            <a:pPr marL="457200" indent="-457200">
              <a:lnSpc>
                <a:spcPct val="150000"/>
              </a:lnSpc>
              <a:buFont typeface="Arial" panose="020B0604020202020204" pitchFamily="34" charset="0"/>
              <a:buChar char="•"/>
            </a:pPr>
            <a:r>
              <a:rPr lang="en-GB" sz="1200" dirty="0">
                <a:latin typeface="Century Gothic" panose="020B0502020202020204" pitchFamily="34" charset="0"/>
              </a:rPr>
              <a:t>Electron microscopes have greater magnification and resolution than light microscopes and have allowed scientists to study cells in greater detail, furthering understanding of sub-cellular structures, however the cell or tissue sample cannot be observed when living since the sample is placed in a vacuum.</a:t>
            </a:r>
          </a:p>
          <a:p>
            <a:pPr marL="457200" indent="-457200">
              <a:lnSpc>
                <a:spcPct val="150000"/>
              </a:lnSpc>
              <a:buFont typeface="Arial" panose="020B0604020202020204" pitchFamily="34" charset="0"/>
              <a:buChar char="•"/>
            </a:pPr>
            <a:endParaRPr lang="en-GB" sz="1200" dirty="0">
              <a:latin typeface="Century Gothic" panose="020B0502020202020204" pitchFamily="34" charset="0"/>
            </a:endParaRPr>
          </a:p>
          <a:p>
            <a:pPr marL="0" indent="0">
              <a:lnSpc>
                <a:spcPct val="150000"/>
              </a:lnSpc>
              <a:buFont typeface="Arial" panose="020B0604020202020204" pitchFamily="34" charset="0"/>
              <a:buNone/>
            </a:pPr>
            <a:r>
              <a:rPr lang="en-GB" sz="1200" dirty="0">
                <a:latin typeface="Century Gothic" panose="020B0502020202020204" pitchFamily="34" charset="0"/>
              </a:rPr>
              <a:t>Image source:</a:t>
            </a:r>
          </a:p>
          <a:p>
            <a:pPr marL="0" indent="0">
              <a:lnSpc>
                <a:spcPct val="150000"/>
              </a:lnSpc>
              <a:buFont typeface="Arial" panose="020B0604020202020204" pitchFamily="34" charset="0"/>
              <a:buNone/>
            </a:pPr>
            <a:r>
              <a:rPr lang="en-GB" sz="1200" dirty="0" err="1">
                <a:latin typeface="Century Gothic" panose="020B0502020202020204" pitchFamily="34" charset="0"/>
              </a:rPr>
              <a:t>CC@https</a:t>
            </a:r>
            <a:r>
              <a:rPr lang="en-GB" sz="1200" dirty="0">
                <a:latin typeface="Century Gothic" panose="020B0502020202020204" pitchFamily="34" charset="0"/>
              </a:rPr>
              <a:t>://</a:t>
            </a:r>
            <a:r>
              <a:rPr lang="en-GB" sz="1200" dirty="0" err="1">
                <a:latin typeface="Century Gothic" panose="020B0502020202020204" pitchFamily="34" charset="0"/>
              </a:rPr>
              <a:t>commons.wikimedia.org</a:t>
            </a:r>
            <a:r>
              <a:rPr lang="en-GB" sz="1200" dirty="0">
                <a:latin typeface="Century Gothic" panose="020B0502020202020204" pitchFamily="34" charset="0"/>
              </a:rPr>
              <a:t>/wiki/File:Microcinescope_Scientific_Sculpture_by_Interactive_Artist_Thomas_Marcusson.jpg</a:t>
            </a: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Exposition type: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kind of microscopes developed in the video and the kind we have seen and used previously all use light passing through lenses to magnify and object therefore we call them light microscopes. They are extremely useful and easy to transport however they are limited in the amount of detail they provide because the magnification is quite low. In the 1930s a different type of microscope was developed- the electron microscope. Electron microscopes do not use light but a beam of electrons to magnify a specimen, this overcomes the detail issue we find with light microscopes as electron microscopes have a much greater magnification and resolution which means you can observe objects in much greater detail.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If magnification is how much we can ‘zoom in’ then what is resolution? </a:t>
            </a:r>
            <a:r>
              <a:rPr lang="en-GB" b="1" i="1" dirty="0"/>
              <a:t>Resolution is the ability to distinguish between two points (e.g. how detailed/blurry the image is). So 1 nm resolution means that we can clearly see two objects apart that are 1nm in size. </a:t>
            </a:r>
            <a:r>
              <a:rPr lang="en-GB" b="0" i="0" dirty="0"/>
              <a:t>For example, a high resolution TV and a low resolution TV could both show the same magnification of something on TV, but the high resolution one allows you to see much more detail. </a:t>
            </a: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Electron microscopes have allowed scientists to observe cells in much greater detail which has led to a better understanding of cells and the different organelles found inside. Without electron microscopes, it would have been impossible to see what the inside of organelles and microorganisms look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Many organelles do not have a colour an so are difficult to see or distinguish under the microscope. Therefore stains are often used on specimens to make the organelles appear clearer. An example of a stain is iodine which can stain the cell walls and nuclei of plant cells (pupils will use this next lesson) or methyl blue which can be used to stain the nuclei of animal cells.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Key information - </a:t>
            </a:r>
            <a:r>
              <a:rPr lang="en-GB" b="0" dirty="0"/>
              <a:t>for this lesson, not explicit residual knowledge but interesting for background.</a:t>
            </a:r>
          </a:p>
          <a:p>
            <a:pPr marL="457200" indent="-457200">
              <a:lnSpc>
                <a:spcPct val="150000"/>
              </a:lnSpc>
              <a:buFont typeface="Arial" panose="020B0604020202020204" pitchFamily="34" charset="0"/>
              <a:buChar char="•"/>
            </a:pPr>
            <a:r>
              <a:rPr lang="en-GB" sz="1200" dirty="0">
                <a:latin typeface="Century Gothic" panose="020B0502020202020204" pitchFamily="34" charset="0"/>
              </a:rPr>
              <a:t>Light microscopes are limited in how much detail they can provide but can be used on live cells and tissues</a:t>
            </a:r>
          </a:p>
          <a:p>
            <a:pPr marL="457200" indent="-457200">
              <a:lnSpc>
                <a:spcPct val="150000"/>
              </a:lnSpc>
              <a:buFont typeface="Arial" panose="020B0604020202020204" pitchFamily="34" charset="0"/>
              <a:buChar char="•"/>
            </a:pPr>
            <a:r>
              <a:rPr lang="en-GB" sz="1200" dirty="0">
                <a:latin typeface="Century Gothic" panose="020B0502020202020204" pitchFamily="34" charset="0"/>
              </a:rPr>
              <a:t>Electron microscopes have greater magnification and resolution than light microscopes and have allowed scientists to study cells in greater detail, furthering understanding of sub-cellular structures, however the cell or tissue sample cannot be observed when living since the sample is placed in a vacuum.</a:t>
            </a:r>
          </a:p>
          <a:p>
            <a:pPr marL="457200" indent="-457200">
              <a:lnSpc>
                <a:spcPct val="150000"/>
              </a:lnSpc>
              <a:buFont typeface="Arial" panose="020B0604020202020204" pitchFamily="34" charset="0"/>
              <a:buChar char="•"/>
            </a:pPr>
            <a:endParaRPr lang="en-GB" sz="1200" b="0" i="0" kern="1200" dirty="0">
              <a:solidFill>
                <a:schemeClr val="tx1"/>
              </a:solidFill>
              <a:effectLst/>
              <a:latin typeface="Century Gothic" panose="020B0502020202020204" pitchFamily="34" charset="0"/>
              <a:ea typeface="+mn-ea"/>
              <a:cs typeface="+mn-cs"/>
            </a:endParaRPr>
          </a:p>
          <a:p>
            <a:pPr marL="0" indent="0">
              <a:lnSpc>
                <a:spcPct val="150000"/>
              </a:lnSpc>
              <a:buFont typeface="Arial" panose="020B0604020202020204" pitchFamily="34" charset="0"/>
              <a:buNone/>
            </a:pPr>
            <a:r>
              <a:rPr lang="en-GB" sz="1200" b="0" i="0" kern="1200" dirty="0">
                <a:solidFill>
                  <a:schemeClr val="tx1"/>
                </a:solidFill>
                <a:effectLst/>
                <a:latin typeface="Century Gothic" panose="020B0502020202020204" pitchFamily="34" charset="0"/>
                <a:ea typeface="+mn-ea"/>
                <a:cs typeface="+mn-cs"/>
              </a:rPr>
              <a:t>Image source:</a:t>
            </a:r>
          </a:p>
          <a:p>
            <a:pPr marL="0" indent="0">
              <a:lnSpc>
                <a:spcPct val="150000"/>
              </a:lnSpc>
              <a:buFont typeface="Arial" panose="020B0604020202020204" pitchFamily="34" charset="0"/>
              <a:buNone/>
            </a:pPr>
            <a:r>
              <a:rPr lang="en-GB" sz="1200" b="0" i="0" kern="1200" dirty="0" err="1">
                <a:solidFill>
                  <a:schemeClr val="tx1"/>
                </a:solidFill>
                <a:effectLst/>
                <a:latin typeface="Century Gothic" panose="020B0502020202020204" pitchFamily="34" charset="0"/>
                <a:ea typeface="+mn-ea"/>
                <a:cs typeface="+mn-cs"/>
              </a:rPr>
              <a:t>CC@https</a:t>
            </a:r>
            <a:r>
              <a:rPr lang="en-GB" sz="1200" b="0" i="0" kern="1200" dirty="0">
                <a:solidFill>
                  <a:schemeClr val="tx1"/>
                </a:solidFill>
                <a:effectLst/>
                <a:latin typeface="Century Gothic" panose="020B0502020202020204" pitchFamily="34" charset="0"/>
                <a:ea typeface="+mn-ea"/>
                <a:cs typeface="+mn-cs"/>
              </a:rPr>
              <a:t>://</a:t>
            </a:r>
            <a:r>
              <a:rPr lang="en-GB" sz="1200" b="0" i="0" kern="1200" dirty="0" err="1">
                <a:solidFill>
                  <a:schemeClr val="tx1"/>
                </a:solidFill>
                <a:effectLst/>
                <a:latin typeface="Century Gothic" panose="020B0502020202020204" pitchFamily="34" charset="0"/>
                <a:ea typeface="+mn-ea"/>
                <a:cs typeface="+mn-cs"/>
              </a:rPr>
              <a:t>www.pickpik.com</a:t>
            </a:r>
            <a:r>
              <a:rPr lang="en-GB" sz="1200" b="0" i="0" kern="1200" dirty="0">
                <a:solidFill>
                  <a:schemeClr val="tx1"/>
                </a:solidFill>
                <a:effectLst/>
                <a:latin typeface="Century Gothic" panose="020B0502020202020204" pitchFamily="34" charset="0"/>
                <a:ea typeface="+mn-ea"/>
                <a:cs typeface="+mn-cs"/>
              </a:rPr>
              <a:t>/pollen-microscope-electron-microscope-scan-plants-grayscale-39441</a:t>
            </a:r>
            <a:endParaRPr lang="en-GB" sz="1200" b="0"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08867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timeline can be used to review the developments in microscopes and cell theory. </a:t>
            </a:r>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71308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Get students to hold up hands with thumbs up or thumbs down to choose answer. Take consensus with answers and use questioning to explain why these are the answers or correct the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1"/>
              <a:t>Answers</a:t>
            </a:r>
            <a:r>
              <a:rPr lang="en-GB"/>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True – light microscopes could not provide this level of detail/focus.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a:t>False – total magnification is eyepiece x objective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Partner talk to check understanding of differences between light and electron microscopes</a:t>
            </a:r>
          </a:p>
          <a:p>
            <a:endParaRPr lang="en-GB" dirty="0"/>
          </a:p>
          <a:p>
            <a:r>
              <a:rPr lang="en-GB" b="1" dirty="0"/>
              <a:t>Light </a:t>
            </a:r>
            <a:r>
              <a:rPr lang="en-GB" dirty="0"/>
              <a:t>– Uses light. Lower magnification and resolution</a:t>
            </a:r>
          </a:p>
          <a:p>
            <a:r>
              <a:rPr lang="en-GB" b="1" dirty="0"/>
              <a:t>Electron</a:t>
            </a:r>
            <a:r>
              <a:rPr lang="en-GB" dirty="0"/>
              <a:t> – Uses beam of electrons. Higher magnification and resolution</a:t>
            </a:r>
          </a:p>
          <a:p>
            <a:endParaRPr lang="en-GB" dirty="0"/>
          </a:p>
          <a:p>
            <a:r>
              <a:rPr lang="en-GB" dirty="0"/>
              <a:t>Take feedback to address any misconceptions before moving on</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4110408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Partner talk again – it is really important that they don’t use these terms interchangeably and that they are able to define each separately</a:t>
            </a:r>
          </a:p>
          <a:p>
            <a:endParaRPr lang="en-GB"/>
          </a:p>
          <a:p>
            <a:r>
              <a:rPr lang="en-GB" b="1"/>
              <a:t>Magnification </a:t>
            </a:r>
            <a:r>
              <a:rPr lang="en-GB"/>
              <a:t>– making an object appear larger than it actually is</a:t>
            </a:r>
          </a:p>
          <a:p>
            <a:r>
              <a:rPr lang="en-GB" b="1"/>
              <a:t>Resolution</a:t>
            </a:r>
            <a:r>
              <a:rPr lang="en-GB"/>
              <a:t> – the ability to distinguish between two points (e.g. how detailed/blurry the image is)</a:t>
            </a:r>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a:p>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7821325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742212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77892540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6020532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306906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56897910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870739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2645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52626323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99264761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5565785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5506797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54986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427287687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69315084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9965946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874999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393551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0.png"/><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21360" y="60289"/>
            <a:ext cx="10620000" cy="720000"/>
          </a:xfrm>
        </p:spPr>
        <p:txBody>
          <a:bodyPr/>
          <a:lstStyle/>
          <a:p>
            <a:r>
              <a:rPr lang="en-US">
                <a:latin typeface="Century Gothic" panose="020B0502020202020204" pitchFamily="34" charset="0"/>
              </a:rPr>
              <a:t>Can you explain the difference between these two microscopes?</a:t>
            </a:r>
          </a:p>
        </p:txBody>
      </p:sp>
      <p:sp>
        <p:nvSpPr>
          <p:cNvPr id="5" name="TextBox 4">
            <a:extLst>
              <a:ext uri="{FF2B5EF4-FFF2-40B4-BE49-F238E27FC236}">
                <a16:creationId xmlns:a16="http://schemas.microsoft.com/office/drawing/2014/main" id="{EE23E189-4F40-E84E-BF13-3786EF9E30C0}"/>
              </a:ext>
            </a:extLst>
          </p:cNvPr>
          <p:cNvSpPr txBox="1"/>
          <p:nvPr/>
        </p:nvSpPr>
        <p:spPr>
          <a:xfrm>
            <a:off x="3848333" y="1333975"/>
            <a:ext cx="7193027" cy="1107996"/>
          </a:xfrm>
          <a:prstGeom prst="rect">
            <a:avLst/>
          </a:prstGeom>
          <a:noFill/>
          <a:ln>
            <a:noFill/>
          </a:ln>
        </p:spPr>
        <p:txBody>
          <a:bodyPr wrap="square" rtlCol="0">
            <a:spAutoFit/>
          </a:bodyPr>
          <a:lstStyle/>
          <a:p>
            <a:r>
              <a:rPr lang="en-US" sz="6600">
                <a:latin typeface="Century Gothic" panose="020B0502020202020204" pitchFamily="34" charset="0"/>
              </a:rPr>
              <a:t>Light microscope</a:t>
            </a:r>
          </a:p>
        </p:txBody>
      </p:sp>
      <p:sp>
        <p:nvSpPr>
          <p:cNvPr id="8" name="TextBox 7">
            <a:extLst>
              <a:ext uri="{FF2B5EF4-FFF2-40B4-BE49-F238E27FC236}">
                <a16:creationId xmlns:a16="http://schemas.microsoft.com/office/drawing/2014/main" id="{204CC7AE-6FFE-1B49-9E2F-3E2DACB5DE9E}"/>
              </a:ext>
            </a:extLst>
          </p:cNvPr>
          <p:cNvSpPr txBox="1"/>
          <p:nvPr/>
        </p:nvSpPr>
        <p:spPr>
          <a:xfrm>
            <a:off x="3848333" y="3754353"/>
            <a:ext cx="7813658" cy="2123658"/>
          </a:xfrm>
          <a:prstGeom prst="rect">
            <a:avLst/>
          </a:prstGeom>
          <a:noFill/>
          <a:ln>
            <a:noFill/>
          </a:ln>
        </p:spPr>
        <p:txBody>
          <a:bodyPr wrap="square" rtlCol="0">
            <a:spAutoFit/>
          </a:bodyPr>
          <a:lstStyle/>
          <a:p>
            <a:r>
              <a:rPr lang="en-US" sz="6600">
                <a:latin typeface="Century Gothic" panose="020B0502020202020204" pitchFamily="34" charset="0"/>
              </a:rPr>
              <a:t>Electron microscope</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263047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87355" y="42701"/>
            <a:ext cx="10620000" cy="720000"/>
          </a:xfrm>
        </p:spPr>
        <p:txBody>
          <a:bodyPr/>
          <a:lstStyle/>
          <a:p>
            <a:r>
              <a:rPr lang="en-US">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4278537" y="1598662"/>
            <a:ext cx="5934504" cy="1107996"/>
          </a:xfrm>
          <a:prstGeom prst="rect">
            <a:avLst/>
          </a:prstGeom>
          <a:noFill/>
          <a:ln>
            <a:noFill/>
          </a:ln>
        </p:spPr>
        <p:txBody>
          <a:bodyPr wrap="square" rtlCol="0">
            <a:spAutoFit/>
          </a:bodyPr>
          <a:lstStyle/>
          <a:p>
            <a:r>
              <a:rPr lang="en-US" sz="6600">
                <a:latin typeface="Century Gothic" panose="020B0502020202020204" pitchFamily="34" charset="0"/>
              </a:rPr>
              <a:t>Magnification</a:t>
            </a:r>
          </a:p>
        </p:txBody>
      </p:sp>
      <p:sp>
        <p:nvSpPr>
          <p:cNvPr id="8" name="TextBox 7">
            <a:extLst>
              <a:ext uri="{FF2B5EF4-FFF2-40B4-BE49-F238E27FC236}">
                <a16:creationId xmlns:a16="http://schemas.microsoft.com/office/drawing/2014/main" id="{204CC7AE-6FFE-1B49-9E2F-3E2DACB5DE9E}"/>
              </a:ext>
            </a:extLst>
          </p:cNvPr>
          <p:cNvSpPr txBox="1"/>
          <p:nvPr/>
        </p:nvSpPr>
        <p:spPr>
          <a:xfrm>
            <a:off x="4373062" y="3903953"/>
            <a:ext cx="4360801" cy="1107996"/>
          </a:xfrm>
          <a:prstGeom prst="rect">
            <a:avLst/>
          </a:prstGeom>
          <a:noFill/>
          <a:ln>
            <a:noFill/>
          </a:ln>
        </p:spPr>
        <p:txBody>
          <a:bodyPr wrap="square" rtlCol="0">
            <a:spAutoFit/>
          </a:bodyPr>
          <a:lstStyle/>
          <a:p>
            <a:r>
              <a:rPr lang="en-US" sz="6600">
                <a:latin typeface="Century Gothic" panose="020B0502020202020204" pitchFamily="34" charset="0"/>
              </a:rPr>
              <a:t>Resolution</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3845814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046988"/>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equation used to calculate magnification</a:t>
            </a:r>
          </a:p>
          <a:p>
            <a:pPr marL="457200" indent="-457200">
              <a:buAutoNum type="arabicPeriod"/>
            </a:pPr>
            <a:r>
              <a:rPr lang="en-GB" sz="2400" dirty="0">
                <a:latin typeface="Century Gothic" panose="020B0502020202020204" pitchFamily="34" charset="0"/>
              </a:rPr>
              <a:t>How are cells made to appear clearer when using a microscope?</a:t>
            </a:r>
          </a:p>
          <a:p>
            <a:pPr marL="457200" indent="-457200">
              <a:buAutoNum type="arabicPeriod"/>
            </a:pPr>
            <a:r>
              <a:rPr lang="en-GB" sz="2400" dirty="0">
                <a:latin typeface="Century Gothic" panose="020B0502020202020204" pitchFamily="34" charset="0"/>
              </a:rPr>
              <a:t>Name the type of microscope which has a high resolution and high magnification (light or electron microscope).</a:t>
            </a:r>
          </a:p>
          <a:p>
            <a:pPr marL="457200" indent="-457200">
              <a:buAutoNum type="arabicPeriod"/>
            </a:pPr>
            <a:r>
              <a:rPr lang="en-GB" sz="2400" dirty="0">
                <a:latin typeface="Century Gothic" panose="020B0502020202020204" pitchFamily="34" charset="0"/>
              </a:rPr>
              <a:t>State and explain which type of microscope is more convenient to use in a school laboratory. </a:t>
            </a:r>
          </a:p>
          <a:p>
            <a:pPr marL="457200" indent="-457200">
              <a:buAutoNum type="arabicPeriod"/>
            </a:pPr>
            <a:r>
              <a:rPr lang="en-GB" sz="2400" dirty="0">
                <a:latin typeface="Century Gothic" panose="020B0502020202020204" pitchFamily="34" charset="0"/>
              </a:rPr>
              <a:t>State one disadvantage of using electron microscopes.</a:t>
            </a:r>
          </a:p>
          <a:p>
            <a:pPr marL="457200" indent="-457200">
              <a:buAutoNum type="arabicPeriod"/>
            </a:pPr>
            <a:r>
              <a:rPr lang="en-GB" sz="2400" dirty="0">
                <a:latin typeface="Century Gothic" panose="020B0502020202020204" pitchFamily="34" charset="0"/>
              </a:rPr>
              <a:t>Convert 1mm to </a:t>
            </a:r>
            <a:r>
              <a:rPr lang="en-US" sz="2400" dirty="0">
                <a:latin typeface="Century Gothic" panose="020B0502020202020204" pitchFamily="34" charset="0"/>
              </a:rPr>
              <a:t>µm</a:t>
            </a: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33689" y="1168165"/>
            <a:ext cx="11311342" cy="3785652"/>
          </a:xfrm>
          <a:prstGeom prst="rect">
            <a:avLst/>
          </a:prstGeom>
          <a:noFill/>
        </p:spPr>
        <p:txBody>
          <a:bodyPr wrap="square">
            <a:spAutoFit/>
          </a:bodyPr>
          <a:lstStyle/>
          <a:p>
            <a:pPr marL="457200" indent="-457200">
              <a:buAutoNum type="arabicPeriod"/>
            </a:pPr>
            <a:r>
              <a:rPr lang="en-US" sz="2400" b="1" dirty="0">
                <a:solidFill>
                  <a:schemeClr val="accent1"/>
                </a:solidFill>
                <a:latin typeface="Century Gothic" panose="020B0502020202020204" pitchFamily="34" charset="0"/>
              </a:rPr>
              <a:t>Magnification = </a:t>
            </a:r>
            <a:r>
              <a:rPr lang="en-US" sz="2400" b="1" u="sng" dirty="0">
                <a:solidFill>
                  <a:schemeClr val="accent1"/>
                </a:solidFill>
                <a:latin typeface="Century Gothic" panose="020B0502020202020204" pitchFamily="34" charset="0"/>
              </a:rPr>
              <a:t>Size of Image</a:t>
            </a:r>
          </a:p>
          <a:p>
            <a:r>
              <a:rPr lang="en-US" sz="2400" b="1" dirty="0">
                <a:solidFill>
                  <a:schemeClr val="accent1"/>
                </a:solidFill>
                <a:latin typeface="Century Gothic" panose="020B0502020202020204" pitchFamily="34" charset="0"/>
              </a:rPr>
              <a:t>                                  Size of object </a:t>
            </a:r>
          </a:p>
          <a:p>
            <a:pPr marL="457200" indent="-457200">
              <a:buFont typeface="+mj-lt"/>
              <a:buAutoNum type="arabicPeriod" startAt="2"/>
            </a:pPr>
            <a:r>
              <a:rPr lang="en-US" sz="2400" b="1" dirty="0">
                <a:solidFill>
                  <a:schemeClr val="accent1"/>
                </a:solidFill>
                <a:latin typeface="Century Gothic" panose="020B0502020202020204" pitchFamily="34" charset="0"/>
              </a:rPr>
              <a:t>Applying a stain </a:t>
            </a:r>
          </a:p>
          <a:p>
            <a:pPr marL="457200" indent="-457200">
              <a:buFont typeface="+mj-lt"/>
              <a:buAutoNum type="arabicPeriod" startAt="2"/>
            </a:pPr>
            <a:r>
              <a:rPr lang="en-US" sz="2400" b="1" dirty="0">
                <a:solidFill>
                  <a:schemeClr val="accent1"/>
                </a:solidFill>
                <a:latin typeface="Century Gothic" panose="020B0502020202020204" pitchFamily="34" charset="0"/>
              </a:rPr>
              <a:t>Electron microscope</a:t>
            </a:r>
          </a:p>
          <a:p>
            <a:pPr marL="457200" indent="-457200">
              <a:buFont typeface="+mj-lt"/>
              <a:buAutoNum type="arabicPeriod" startAt="2"/>
            </a:pPr>
            <a:r>
              <a:rPr lang="en-US" sz="2400" b="1" dirty="0">
                <a:solidFill>
                  <a:schemeClr val="accent1"/>
                </a:solidFill>
                <a:latin typeface="Century Gothic" panose="020B0502020202020204" pitchFamily="34" charset="0"/>
              </a:rPr>
              <a:t>Light microscope, as it is smaller and less expensive.</a:t>
            </a:r>
          </a:p>
          <a:p>
            <a:pPr marL="457200" indent="-457200">
              <a:buFont typeface="+mj-lt"/>
              <a:buAutoNum type="arabicPeriod" startAt="2"/>
            </a:pPr>
            <a:r>
              <a:rPr lang="en-US" sz="2400" b="1" dirty="0">
                <a:solidFill>
                  <a:schemeClr val="accent1"/>
                </a:solidFill>
                <a:latin typeface="Century Gothic" panose="020B0502020202020204" pitchFamily="34" charset="0"/>
              </a:rPr>
              <a:t>The sample cannot be live/must be dead, the microscope is large and                   expensive, more difficult to use, they typically produce black and white images</a:t>
            </a:r>
          </a:p>
          <a:p>
            <a:pPr marL="457200" indent="-457200">
              <a:buFont typeface="+mj-lt"/>
              <a:buAutoNum type="arabicPeriod" startAt="6"/>
            </a:pPr>
            <a:r>
              <a:rPr lang="en-US" sz="2400" b="1" dirty="0">
                <a:solidFill>
                  <a:schemeClr val="accent1"/>
                </a:solidFill>
                <a:latin typeface="Century Gothic" panose="020B0502020202020204" pitchFamily="34" charset="0"/>
              </a:rPr>
              <a:t>1000µm</a:t>
            </a:r>
          </a:p>
          <a:p>
            <a:pPr marL="457200" indent="-457200">
              <a:buFont typeface="+mj-lt"/>
              <a:buAutoNum type="arabicPeriod" startAt="2"/>
            </a:pPr>
            <a:endParaRPr lang="en-US"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Orders of magnitude</a:t>
            </a:r>
          </a:p>
        </p:txBody>
      </p:sp>
      <p:graphicFrame>
        <p:nvGraphicFramePr>
          <p:cNvPr id="8" name="Table 7">
            <a:extLst>
              <a:ext uri="{FF2B5EF4-FFF2-40B4-BE49-F238E27FC236}">
                <a16:creationId xmlns:a16="http://schemas.microsoft.com/office/drawing/2014/main" id="{CB3250D0-28EE-4104-8EA7-A4210F8EF16D}"/>
              </a:ext>
            </a:extLst>
          </p:cNvPr>
          <p:cNvGraphicFramePr>
            <a:graphicFrameLocks noGrp="1"/>
          </p:cNvGraphicFramePr>
          <p:nvPr>
            <p:extLst>
              <p:ext uri="{D42A27DB-BD31-4B8C-83A1-F6EECF244321}">
                <p14:modId xmlns:p14="http://schemas.microsoft.com/office/powerpoint/2010/main" val="1606077542"/>
              </p:ext>
            </p:extLst>
          </p:nvPr>
        </p:nvGraphicFramePr>
        <p:xfrm>
          <a:off x="2061030" y="1277258"/>
          <a:ext cx="8322406" cy="4530838"/>
        </p:xfrm>
        <a:graphic>
          <a:graphicData uri="http://schemas.openxmlformats.org/drawingml/2006/table">
            <a:tbl>
              <a:tblPr firstRow="1" bandRow="1">
                <a:tableStyleId>{F2DE63D5-997A-4646-A377-4702673A728D}</a:tableStyleId>
              </a:tblPr>
              <a:tblGrid>
                <a:gridCol w="3455965">
                  <a:extLst>
                    <a:ext uri="{9D8B030D-6E8A-4147-A177-3AD203B41FA5}">
                      <a16:colId xmlns:a16="http://schemas.microsoft.com/office/drawing/2014/main" val="2309331617"/>
                    </a:ext>
                  </a:extLst>
                </a:gridCol>
                <a:gridCol w="4866441">
                  <a:extLst>
                    <a:ext uri="{9D8B030D-6E8A-4147-A177-3AD203B41FA5}">
                      <a16:colId xmlns:a16="http://schemas.microsoft.com/office/drawing/2014/main" val="780746661"/>
                    </a:ext>
                  </a:extLst>
                </a:gridCol>
              </a:tblGrid>
              <a:tr h="1244427">
                <a:tc>
                  <a:txBody>
                    <a:bodyPr/>
                    <a:lstStyle/>
                    <a:p>
                      <a:pPr algn="ctr"/>
                      <a:r>
                        <a:rPr lang="en-US" sz="2800">
                          <a:solidFill>
                            <a:schemeClr val="tx1"/>
                          </a:solidFill>
                          <a:latin typeface="Century Gothic" panose="020B0502020202020204" pitchFamily="34" charset="0"/>
                        </a:rPr>
                        <a:t>Prefix</a:t>
                      </a:r>
                    </a:p>
                  </a:txBody>
                  <a:tcPr>
                    <a:solidFill>
                      <a:schemeClr val="bg1"/>
                    </a:solidFill>
                  </a:tcPr>
                </a:tc>
                <a:tc>
                  <a:txBody>
                    <a:bodyPr/>
                    <a:lstStyle/>
                    <a:p>
                      <a:pPr algn="ctr"/>
                      <a:r>
                        <a:rPr lang="en-US" sz="2800">
                          <a:solidFill>
                            <a:schemeClr val="tx1"/>
                          </a:solidFill>
                          <a:latin typeface="Century Gothic" panose="020B0502020202020204" pitchFamily="34" charset="0"/>
                        </a:rPr>
                        <a:t>Conversion to SI units (m)</a:t>
                      </a:r>
                    </a:p>
                  </a:txBody>
                  <a:tcPr>
                    <a:solidFill>
                      <a:schemeClr val="bg1"/>
                    </a:solidFill>
                  </a:tcPr>
                </a:tc>
                <a:extLst>
                  <a:ext uri="{0D108BD9-81ED-4DB2-BD59-A6C34878D82A}">
                    <a16:rowId xmlns:a16="http://schemas.microsoft.com/office/drawing/2014/main" val="1745024737"/>
                  </a:ext>
                </a:extLst>
              </a:tr>
              <a:tr h="1002492">
                <a:tc>
                  <a:txBody>
                    <a:bodyPr/>
                    <a:lstStyle/>
                    <a:p>
                      <a:pPr algn="ctr"/>
                      <a:r>
                        <a:rPr lang="en-US" sz="2800" err="1">
                          <a:latin typeface="Century Gothic" panose="020B0502020202020204" pitchFamily="34" charset="0"/>
                        </a:rPr>
                        <a:t>milli</a:t>
                      </a:r>
                      <a:r>
                        <a:rPr lang="en-US" sz="2800">
                          <a:latin typeface="Century Gothic" panose="020B0502020202020204" pitchFamily="34" charset="0"/>
                        </a:rPr>
                        <a:t> (mm)</a:t>
                      </a:r>
                    </a:p>
                  </a:txBody>
                  <a:tcPr/>
                </a:tc>
                <a:tc>
                  <a:txBody>
                    <a:bodyPr/>
                    <a:lstStyle/>
                    <a:p>
                      <a:pPr algn="ctr"/>
                      <a:r>
                        <a:rPr lang="en-US" sz="2800">
                          <a:latin typeface="Century Gothic" panose="020B0502020202020204" pitchFamily="34" charset="0"/>
                        </a:rPr>
                        <a:t>x10</a:t>
                      </a:r>
                      <a:r>
                        <a:rPr lang="en-US" sz="2800" baseline="30000">
                          <a:latin typeface="Century Gothic" panose="020B0502020202020204" pitchFamily="34" charset="0"/>
                        </a:rPr>
                        <a:t>-3</a:t>
                      </a:r>
                    </a:p>
                  </a:txBody>
                  <a:tcPr/>
                </a:tc>
                <a:extLst>
                  <a:ext uri="{0D108BD9-81ED-4DB2-BD59-A6C34878D82A}">
                    <a16:rowId xmlns:a16="http://schemas.microsoft.com/office/drawing/2014/main" val="2219697310"/>
                  </a:ext>
                </a:extLst>
              </a:tr>
              <a:tr h="1039492">
                <a:tc>
                  <a:txBody>
                    <a:bodyPr/>
                    <a:lstStyle/>
                    <a:p>
                      <a:pPr algn="ctr"/>
                      <a:r>
                        <a:rPr lang="en-US" sz="2800">
                          <a:latin typeface="Century Gothic" panose="020B0502020202020204" pitchFamily="34" charset="0"/>
                        </a:rPr>
                        <a:t>micro (µm)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latin typeface="Century Gothic" panose="020B0502020202020204" pitchFamily="34" charset="0"/>
                        </a:rPr>
                        <a:t>x10</a:t>
                      </a:r>
                      <a:r>
                        <a:rPr lang="en-US" sz="2800" baseline="30000">
                          <a:latin typeface="Century Gothic" panose="020B0502020202020204" pitchFamily="34" charset="0"/>
                        </a:rPr>
                        <a:t>-6</a:t>
                      </a:r>
                    </a:p>
                    <a:p>
                      <a:pPr algn="ctr"/>
                      <a:endParaRPr lang="en-US" sz="2800">
                        <a:latin typeface="Century Gothic" panose="020B0502020202020204" pitchFamily="34" charset="0"/>
                      </a:endParaRPr>
                    </a:p>
                  </a:txBody>
                  <a:tcPr/>
                </a:tc>
                <a:extLst>
                  <a:ext uri="{0D108BD9-81ED-4DB2-BD59-A6C34878D82A}">
                    <a16:rowId xmlns:a16="http://schemas.microsoft.com/office/drawing/2014/main" val="2277427747"/>
                  </a:ext>
                </a:extLst>
              </a:tr>
              <a:tr h="1244427">
                <a:tc>
                  <a:txBody>
                    <a:bodyPr/>
                    <a:lstStyle/>
                    <a:p>
                      <a:pPr algn="ctr"/>
                      <a:r>
                        <a:rPr lang="en-US" sz="2800" err="1">
                          <a:latin typeface="Century Gothic" panose="020B0502020202020204" pitchFamily="34" charset="0"/>
                        </a:rPr>
                        <a:t>nano</a:t>
                      </a:r>
                      <a:r>
                        <a:rPr lang="en-US" sz="2800">
                          <a:latin typeface="Century Gothic" panose="020B0502020202020204" pitchFamily="34" charset="0"/>
                        </a:rPr>
                        <a:t> (nm)</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latin typeface="Century Gothic" panose="020B0502020202020204" pitchFamily="34" charset="0"/>
                        </a:rPr>
                        <a:t>x10</a:t>
                      </a:r>
                      <a:r>
                        <a:rPr lang="en-US" sz="2800" baseline="30000">
                          <a:latin typeface="Century Gothic" panose="020B0502020202020204" pitchFamily="34" charset="0"/>
                        </a:rPr>
                        <a:t>-9</a:t>
                      </a:r>
                    </a:p>
                    <a:p>
                      <a:pPr algn="ctr"/>
                      <a:endParaRPr lang="en-US" sz="2800">
                        <a:latin typeface="Century Gothic" panose="020B0502020202020204" pitchFamily="34" charset="0"/>
                      </a:endParaRPr>
                    </a:p>
                  </a:txBody>
                  <a:tcPr/>
                </a:tc>
                <a:extLst>
                  <a:ext uri="{0D108BD9-81ED-4DB2-BD59-A6C34878D82A}">
                    <a16:rowId xmlns:a16="http://schemas.microsoft.com/office/drawing/2014/main" val="2725507477"/>
                  </a:ext>
                </a:extLst>
              </a:tr>
            </a:tbl>
          </a:graphicData>
        </a:graphic>
      </p:graphicFrame>
      <p:cxnSp>
        <p:nvCxnSpPr>
          <p:cNvPr id="12" name="Straight Arrow Connector 11">
            <a:extLst>
              <a:ext uri="{FF2B5EF4-FFF2-40B4-BE49-F238E27FC236}">
                <a16:creationId xmlns:a16="http://schemas.microsoft.com/office/drawing/2014/main" id="{66FA56B2-DCBA-4D06-AAAC-65D55C1034CB}"/>
              </a:ext>
            </a:extLst>
          </p:cNvPr>
          <p:cNvCxnSpPr/>
          <p:nvPr/>
        </p:nvCxnSpPr>
        <p:spPr>
          <a:xfrm>
            <a:off x="2336800" y="3080657"/>
            <a:ext cx="0" cy="101600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A158FD3-993E-4CBE-8439-82E217D893A4}"/>
              </a:ext>
            </a:extLst>
          </p:cNvPr>
          <p:cNvSpPr/>
          <p:nvPr/>
        </p:nvSpPr>
        <p:spPr>
          <a:xfrm>
            <a:off x="827314" y="3167030"/>
            <a:ext cx="127514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Century Gothic" panose="020B0502020202020204" pitchFamily="34" charset="0"/>
              </a:rPr>
              <a:t>X 1000</a:t>
            </a:r>
          </a:p>
        </p:txBody>
      </p:sp>
      <p:cxnSp>
        <p:nvCxnSpPr>
          <p:cNvPr id="17" name="Straight Arrow Connector 16">
            <a:extLst>
              <a:ext uri="{FF2B5EF4-FFF2-40B4-BE49-F238E27FC236}">
                <a16:creationId xmlns:a16="http://schemas.microsoft.com/office/drawing/2014/main" id="{6DAB163E-92CA-4223-9CA5-8442144574D9}"/>
              </a:ext>
            </a:extLst>
          </p:cNvPr>
          <p:cNvCxnSpPr/>
          <p:nvPr/>
        </p:nvCxnSpPr>
        <p:spPr>
          <a:xfrm>
            <a:off x="2336800" y="4278085"/>
            <a:ext cx="0" cy="1016000"/>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DD0889DE-26AE-4249-95FE-A0D7B8753D25}"/>
              </a:ext>
            </a:extLst>
          </p:cNvPr>
          <p:cNvSpPr/>
          <p:nvPr/>
        </p:nvSpPr>
        <p:spPr>
          <a:xfrm>
            <a:off x="827314" y="4364458"/>
            <a:ext cx="127514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Century Gothic" panose="020B0502020202020204" pitchFamily="34" charset="0"/>
              </a:rPr>
              <a:t>X 1000</a:t>
            </a:r>
          </a:p>
        </p:txBody>
      </p:sp>
      <p:cxnSp>
        <p:nvCxnSpPr>
          <p:cNvPr id="19" name="Straight Arrow Connector 18">
            <a:extLst>
              <a:ext uri="{FF2B5EF4-FFF2-40B4-BE49-F238E27FC236}">
                <a16:creationId xmlns:a16="http://schemas.microsoft.com/office/drawing/2014/main" id="{8CE082E5-E0B0-4483-8E94-1B6567337D2B}"/>
              </a:ext>
            </a:extLst>
          </p:cNvPr>
          <p:cNvCxnSpPr>
            <a:cxnSpLocks/>
          </p:cNvCxnSpPr>
          <p:nvPr/>
        </p:nvCxnSpPr>
        <p:spPr>
          <a:xfrm flipV="1">
            <a:off x="9881158" y="4182017"/>
            <a:ext cx="0" cy="997856"/>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1045EAA7-5899-4FD0-A566-58C97B19F468}"/>
              </a:ext>
            </a:extLst>
          </p:cNvPr>
          <p:cNvSpPr/>
          <p:nvPr/>
        </p:nvSpPr>
        <p:spPr>
          <a:xfrm>
            <a:off x="10133082" y="4364458"/>
            <a:ext cx="127514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rPr>
              <a:t>÷</a:t>
            </a:r>
            <a:r>
              <a:rPr lang="en-US" sz="3200" b="1">
                <a:solidFill>
                  <a:schemeClr val="tx1"/>
                </a:solidFill>
                <a:latin typeface="Century Gothic" panose="020B0502020202020204" pitchFamily="34" charset="0"/>
              </a:rPr>
              <a:t> </a:t>
            </a:r>
            <a:r>
              <a:rPr lang="en-US" sz="2400" b="1">
                <a:solidFill>
                  <a:schemeClr val="tx1"/>
                </a:solidFill>
                <a:latin typeface="Century Gothic" panose="020B0502020202020204" pitchFamily="34" charset="0"/>
              </a:rPr>
              <a:t>1000</a:t>
            </a:r>
          </a:p>
        </p:txBody>
      </p:sp>
      <p:cxnSp>
        <p:nvCxnSpPr>
          <p:cNvPr id="22" name="Straight Arrow Connector 21">
            <a:extLst>
              <a:ext uri="{FF2B5EF4-FFF2-40B4-BE49-F238E27FC236}">
                <a16:creationId xmlns:a16="http://schemas.microsoft.com/office/drawing/2014/main" id="{763F45DB-1D1A-48C9-A239-8E810D0D7939}"/>
              </a:ext>
            </a:extLst>
          </p:cNvPr>
          <p:cNvCxnSpPr>
            <a:cxnSpLocks/>
          </p:cNvCxnSpPr>
          <p:nvPr/>
        </p:nvCxnSpPr>
        <p:spPr>
          <a:xfrm flipV="1">
            <a:off x="9904465" y="2991134"/>
            <a:ext cx="0" cy="997856"/>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5A29A5EE-0A0B-4822-950D-5045A1FD4846}"/>
              </a:ext>
            </a:extLst>
          </p:cNvPr>
          <p:cNvSpPr/>
          <p:nvPr/>
        </p:nvSpPr>
        <p:spPr>
          <a:xfrm>
            <a:off x="10133082" y="3167030"/>
            <a:ext cx="127514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rPr>
              <a:t>÷</a:t>
            </a:r>
            <a:r>
              <a:rPr lang="en-US" sz="3200" b="1">
                <a:solidFill>
                  <a:schemeClr val="tx1"/>
                </a:solidFill>
                <a:latin typeface="Century Gothic" panose="020B0502020202020204" pitchFamily="34" charset="0"/>
              </a:rPr>
              <a:t> </a:t>
            </a:r>
            <a:r>
              <a:rPr lang="en-US" sz="2400" b="1">
                <a:solidFill>
                  <a:schemeClr val="tx1"/>
                </a:solidFill>
                <a:latin typeface="Century Gothic" panose="020B0502020202020204" pitchFamily="34" charset="0"/>
              </a:rPr>
              <a:t>1000</a:t>
            </a:r>
          </a:p>
        </p:txBody>
      </p:sp>
    </p:spTree>
    <p:extLst>
      <p:ext uri="{BB962C8B-B14F-4D97-AF65-F5344CB8AC3E}">
        <p14:creationId xmlns:p14="http://schemas.microsoft.com/office/powerpoint/2010/main" val="3324602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Content Placeholder 3">
            <a:extLst>
              <a:ext uri="{FF2B5EF4-FFF2-40B4-BE49-F238E27FC236}">
                <a16:creationId xmlns:a16="http://schemas.microsoft.com/office/drawing/2014/main" id="{9F6AAF17-98BA-447D-B3D6-735B10592F08}"/>
              </a:ext>
            </a:extLst>
          </p:cNvPr>
          <p:cNvGraphicFramePr>
            <a:graphicFrameLocks/>
          </p:cNvGraphicFramePr>
          <p:nvPr>
            <p:extLst>
              <p:ext uri="{D42A27DB-BD31-4B8C-83A1-F6EECF244321}">
                <p14:modId xmlns:p14="http://schemas.microsoft.com/office/powerpoint/2010/main" val="3238819434"/>
              </p:ext>
            </p:extLst>
          </p:nvPr>
        </p:nvGraphicFramePr>
        <p:xfrm>
          <a:off x="1676400" y="1119601"/>
          <a:ext cx="7964904" cy="3848672"/>
        </p:xfrm>
        <a:graphic>
          <a:graphicData uri="http://schemas.openxmlformats.org/drawingml/2006/table">
            <a:tbl>
              <a:tblPr firstRow="1" firstCol="1" bandRow="1"/>
              <a:tblGrid>
                <a:gridCol w="2654365">
                  <a:extLst>
                    <a:ext uri="{9D8B030D-6E8A-4147-A177-3AD203B41FA5}">
                      <a16:colId xmlns:a16="http://schemas.microsoft.com/office/drawing/2014/main" val="20000"/>
                    </a:ext>
                  </a:extLst>
                </a:gridCol>
                <a:gridCol w="2654365">
                  <a:extLst>
                    <a:ext uri="{9D8B030D-6E8A-4147-A177-3AD203B41FA5}">
                      <a16:colId xmlns:a16="http://schemas.microsoft.com/office/drawing/2014/main" val="20001"/>
                    </a:ext>
                  </a:extLst>
                </a:gridCol>
                <a:gridCol w="2656174">
                  <a:extLst>
                    <a:ext uri="{9D8B030D-6E8A-4147-A177-3AD203B41FA5}">
                      <a16:colId xmlns:a16="http://schemas.microsoft.com/office/drawing/2014/main" val="20002"/>
                    </a:ext>
                  </a:extLst>
                </a:gridCol>
              </a:tblGrid>
              <a:tr h="640848">
                <a:tc>
                  <a:txBody>
                    <a:bodyPr/>
                    <a:lstStyle/>
                    <a:p>
                      <a:pPr algn="ctr">
                        <a:spcAft>
                          <a:spcPts val="0"/>
                        </a:spcAft>
                      </a:pPr>
                      <a:r>
                        <a:rPr lang="en-GB" sz="2400" b="0" u="none">
                          <a:effectLst/>
                          <a:latin typeface="Century Gothic" panose="020B0502020202020204" pitchFamily="34" charset="0"/>
                          <a:ea typeface="Batang"/>
                          <a:cs typeface="Times New Roman"/>
                        </a:rPr>
                        <a:t>Nanometre (nm)</a:t>
                      </a:r>
                      <a:endParaRPr lang="en-GB" sz="1400" b="0" u="none">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0" u="none">
                          <a:effectLst/>
                          <a:latin typeface="Century Gothic" panose="020B0502020202020204" pitchFamily="34" charset="0"/>
                          <a:ea typeface="Batang"/>
                          <a:cs typeface="Times New Roman"/>
                        </a:rPr>
                        <a:t>Micrometre </a:t>
                      </a:r>
                      <a:r>
                        <a:rPr lang="en-US" sz="2400" b="0" u="none">
                          <a:latin typeface="Century Gothic" panose="020B0502020202020204" pitchFamily="34" charset="0"/>
                        </a:rPr>
                        <a:t>(µm)</a:t>
                      </a:r>
                      <a:endParaRPr lang="en-GB" sz="2400" b="0" u="none">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GB" sz="2400" b="0" u="none">
                          <a:effectLst/>
                          <a:latin typeface="Century Gothic" panose="020B0502020202020204" pitchFamily="34" charset="0"/>
                          <a:ea typeface="Batang"/>
                          <a:cs typeface="Times New Roman"/>
                        </a:rPr>
                        <a:t>Millimetre (mm)</a:t>
                      </a:r>
                      <a:endParaRPr lang="en-GB" sz="1400" b="0" u="none">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00978">
                <a:tc>
                  <a:txBody>
                    <a:bodyPr/>
                    <a:lstStyle/>
                    <a:p>
                      <a:pPr>
                        <a:spcAft>
                          <a:spcPts val="0"/>
                        </a:spcAft>
                      </a:pPr>
                      <a:r>
                        <a:rPr lang="en-GB" sz="2400">
                          <a:effectLst/>
                          <a:latin typeface="Century Gothic" panose="020B0502020202020204" pitchFamily="34" charset="0"/>
                          <a:ea typeface="Batang"/>
                          <a:cs typeface="Times New Roman"/>
                        </a:rPr>
                        <a:t>5</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0.005</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0.000005</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0978">
                <a:tc>
                  <a:txBody>
                    <a:bodyPr/>
                    <a:lstStyle/>
                    <a:p>
                      <a:pPr>
                        <a:spcAft>
                          <a:spcPts val="0"/>
                        </a:spcAft>
                      </a:pPr>
                      <a:r>
                        <a:rPr lang="en-GB" sz="2400">
                          <a:effectLst/>
                          <a:latin typeface="Century Gothic" panose="020B0502020202020204" pitchFamily="34" charset="0"/>
                          <a:ea typeface="Batang"/>
                          <a:cs typeface="Times New Roman"/>
                        </a:rPr>
                        <a:t>1</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0978">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1</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0978">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1</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0978">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3</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00978">
                <a:tc>
                  <a:txBody>
                    <a:bodyPr/>
                    <a:lstStyle/>
                    <a:p>
                      <a:pPr>
                        <a:spcAft>
                          <a:spcPts val="0"/>
                        </a:spcAft>
                      </a:pPr>
                      <a:r>
                        <a:rPr lang="en-GB" sz="2400">
                          <a:effectLst/>
                          <a:latin typeface="Century Gothic" panose="020B0502020202020204" pitchFamily="34" charset="0"/>
                          <a:ea typeface="Batang"/>
                          <a:cs typeface="Times New Roman"/>
                        </a:rPr>
                        <a:t>7</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00978">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0.5</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00978">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a:effectLst/>
                          <a:latin typeface="Century Gothic" panose="020B0502020202020204" pitchFamily="34" charset="0"/>
                          <a:ea typeface="Batang"/>
                          <a:cs typeface="Times New Roman"/>
                        </a:rPr>
                        <a:t> </a:t>
                      </a:r>
                      <a:endParaRPr lang="en-GB" sz="140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en-GB" sz="2400" dirty="0">
                          <a:effectLst/>
                          <a:latin typeface="Century Gothic" panose="020B0502020202020204" pitchFamily="34" charset="0"/>
                          <a:ea typeface="Batang"/>
                          <a:cs typeface="Times New Roman"/>
                        </a:rPr>
                        <a:t> </a:t>
                      </a:r>
                      <a:endParaRPr lang="en-GB" sz="1400" dirty="0">
                        <a:effectLst/>
                        <a:latin typeface="Century Gothic" panose="020B0502020202020204" pitchFamily="34" charset="0"/>
                        <a:ea typeface="Batang"/>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4" name="Rectangle 3">
            <a:extLst>
              <a:ext uri="{FF2B5EF4-FFF2-40B4-BE49-F238E27FC236}">
                <a16:creationId xmlns:a16="http://schemas.microsoft.com/office/drawing/2014/main" id="{2570A66C-EA4E-49D6-B48E-51CAD392605D}"/>
              </a:ext>
            </a:extLst>
          </p:cNvPr>
          <p:cNvSpPr/>
          <p:nvPr/>
        </p:nvSpPr>
        <p:spPr>
          <a:xfrm>
            <a:off x="4321236" y="2090439"/>
            <a:ext cx="963725"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0.001</a:t>
            </a:r>
            <a:endParaRPr lang="en-GB" sz="1400" b="1">
              <a:solidFill>
                <a:schemeClr val="accent1"/>
              </a:solidFill>
              <a:latin typeface="Century Gothic" panose="020B0502020202020204" pitchFamily="34" charset="0"/>
              <a:ea typeface="Batang"/>
              <a:cs typeface="Times New Roman"/>
            </a:endParaRPr>
          </a:p>
        </p:txBody>
      </p:sp>
      <p:sp>
        <p:nvSpPr>
          <p:cNvPr id="5" name="Rectangle 4">
            <a:extLst>
              <a:ext uri="{FF2B5EF4-FFF2-40B4-BE49-F238E27FC236}">
                <a16:creationId xmlns:a16="http://schemas.microsoft.com/office/drawing/2014/main" id="{ECB40FAE-0B4D-49AD-A520-4924AD672D4A}"/>
              </a:ext>
            </a:extLst>
          </p:cNvPr>
          <p:cNvSpPr/>
          <p:nvPr/>
        </p:nvSpPr>
        <p:spPr>
          <a:xfrm>
            <a:off x="6998144" y="2090438"/>
            <a:ext cx="1483098"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0.000001</a:t>
            </a:r>
            <a:endParaRPr lang="en-GB" sz="1400" b="1">
              <a:solidFill>
                <a:schemeClr val="accent1"/>
              </a:solidFill>
              <a:latin typeface="Century Gothic" panose="020B0502020202020204" pitchFamily="34" charset="0"/>
              <a:ea typeface="Batang"/>
              <a:cs typeface="Times New Roman"/>
            </a:endParaRPr>
          </a:p>
        </p:txBody>
      </p:sp>
      <p:sp>
        <p:nvSpPr>
          <p:cNvPr id="6" name="Rectangle 5">
            <a:extLst>
              <a:ext uri="{FF2B5EF4-FFF2-40B4-BE49-F238E27FC236}">
                <a16:creationId xmlns:a16="http://schemas.microsoft.com/office/drawing/2014/main" id="{42A754A1-0F42-4742-B1D8-292F06B68912}"/>
              </a:ext>
            </a:extLst>
          </p:cNvPr>
          <p:cNvSpPr/>
          <p:nvPr/>
        </p:nvSpPr>
        <p:spPr>
          <a:xfrm>
            <a:off x="1632627" y="2482980"/>
            <a:ext cx="877163"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1000</a:t>
            </a:r>
            <a:endParaRPr lang="en-GB" sz="1400" b="1">
              <a:solidFill>
                <a:schemeClr val="accent1"/>
              </a:solidFill>
              <a:latin typeface="Century Gothic" panose="020B0502020202020204" pitchFamily="34" charset="0"/>
              <a:ea typeface="Batang"/>
              <a:cs typeface="Times New Roman"/>
            </a:endParaRPr>
          </a:p>
        </p:txBody>
      </p:sp>
      <p:sp>
        <p:nvSpPr>
          <p:cNvPr id="7" name="Rectangle 6">
            <a:extLst>
              <a:ext uri="{FF2B5EF4-FFF2-40B4-BE49-F238E27FC236}">
                <a16:creationId xmlns:a16="http://schemas.microsoft.com/office/drawing/2014/main" id="{3620E036-6120-47EC-9CFA-82DAF536B26C}"/>
              </a:ext>
            </a:extLst>
          </p:cNvPr>
          <p:cNvSpPr/>
          <p:nvPr/>
        </p:nvSpPr>
        <p:spPr>
          <a:xfrm>
            <a:off x="6998144" y="2473671"/>
            <a:ext cx="963725"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0.001</a:t>
            </a:r>
            <a:endParaRPr lang="en-GB" sz="1400" b="1">
              <a:solidFill>
                <a:schemeClr val="accent1"/>
              </a:solidFill>
              <a:latin typeface="Century Gothic" panose="020B0502020202020204" pitchFamily="34" charset="0"/>
              <a:ea typeface="Batang"/>
              <a:cs typeface="Times New Roman"/>
            </a:endParaRPr>
          </a:p>
        </p:txBody>
      </p:sp>
      <p:sp>
        <p:nvSpPr>
          <p:cNvPr id="8" name="Rectangle 7">
            <a:extLst>
              <a:ext uri="{FF2B5EF4-FFF2-40B4-BE49-F238E27FC236}">
                <a16:creationId xmlns:a16="http://schemas.microsoft.com/office/drawing/2014/main" id="{37D29DEA-18CD-44AB-B5F6-056FDFF4CE10}"/>
              </a:ext>
            </a:extLst>
          </p:cNvPr>
          <p:cNvSpPr/>
          <p:nvPr/>
        </p:nvSpPr>
        <p:spPr>
          <a:xfrm>
            <a:off x="1681636" y="2935336"/>
            <a:ext cx="1569660"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1 000 000</a:t>
            </a:r>
            <a:endParaRPr lang="en-GB" sz="1400" b="1">
              <a:solidFill>
                <a:schemeClr val="accent1"/>
              </a:solidFill>
              <a:latin typeface="Century Gothic" panose="020B0502020202020204" pitchFamily="34" charset="0"/>
              <a:ea typeface="Batang"/>
              <a:cs typeface="Times New Roman"/>
            </a:endParaRPr>
          </a:p>
        </p:txBody>
      </p:sp>
      <p:sp>
        <p:nvSpPr>
          <p:cNvPr id="9" name="Rectangle 8">
            <a:extLst>
              <a:ext uri="{FF2B5EF4-FFF2-40B4-BE49-F238E27FC236}">
                <a16:creationId xmlns:a16="http://schemas.microsoft.com/office/drawing/2014/main" id="{49E170EB-A7A7-4F3E-86A8-FCEEC5245C0F}"/>
              </a:ext>
            </a:extLst>
          </p:cNvPr>
          <p:cNvSpPr/>
          <p:nvPr/>
        </p:nvSpPr>
        <p:spPr>
          <a:xfrm>
            <a:off x="4342948" y="2935335"/>
            <a:ext cx="877163"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1000</a:t>
            </a:r>
            <a:endParaRPr lang="en-GB" sz="1400" b="1">
              <a:solidFill>
                <a:schemeClr val="accent1"/>
              </a:solidFill>
              <a:latin typeface="Century Gothic" panose="020B0502020202020204" pitchFamily="34" charset="0"/>
              <a:ea typeface="Batang"/>
              <a:cs typeface="Times New Roman"/>
            </a:endParaRPr>
          </a:p>
        </p:txBody>
      </p:sp>
      <p:sp>
        <p:nvSpPr>
          <p:cNvPr id="10" name="Rectangle 9">
            <a:extLst>
              <a:ext uri="{FF2B5EF4-FFF2-40B4-BE49-F238E27FC236}">
                <a16:creationId xmlns:a16="http://schemas.microsoft.com/office/drawing/2014/main" id="{8EA404B6-073A-4792-8553-08422FDF8643}"/>
              </a:ext>
            </a:extLst>
          </p:cNvPr>
          <p:cNvSpPr/>
          <p:nvPr/>
        </p:nvSpPr>
        <p:spPr>
          <a:xfrm>
            <a:off x="1681636" y="3315111"/>
            <a:ext cx="877163"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3000</a:t>
            </a:r>
            <a:endParaRPr lang="en-GB" sz="1400" b="1">
              <a:solidFill>
                <a:schemeClr val="accent1"/>
              </a:solidFill>
              <a:latin typeface="Century Gothic" panose="020B0502020202020204" pitchFamily="34" charset="0"/>
              <a:ea typeface="Batang"/>
              <a:cs typeface="Times New Roman"/>
            </a:endParaRPr>
          </a:p>
        </p:txBody>
      </p:sp>
      <p:sp>
        <p:nvSpPr>
          <p:cNvPr id="11" name="Rectangle 10">
            <a:extLst>
              <a:ext uri="{FF2B5EF4-FFF2-40B4-BE49-F238E27FC236}">
                <a16:creationId xmlns:a16="http://schemas.microsoft.com/office/drawing/2014/main" id="{F63CEC86-10D7-4231-B3FE-CB7106ECB14E}"/>
              </a:ext>
            </a:extLst>
          </p:cNvPr>
          <p:cNvSpPr/>
          <p:nvPr/>
        </p:nvSpPr>
        <p:spPr>
          <a:xfrm>
            <a:off x="6998143" y="3310772"/>
            <a:ext cx="963725"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0.003</a:t>
            </a:r>
            <a:endParaRPr lang="en-GB" sz="1400" b="1">
              <a:solidFill>
                <a:schemeClr val="accent1"/>
              </a:solidFill>
              <a:latin typeface="Century Gothic" panose="020B0502020202020204" pitchFamily="34" charset="0"/>
              <a:ea typeface="Batang"/>
              <a:cs typeface="Times New Roman"/>
            </a:endParaRPr>
          </a:p>
        </p:txBody>
      </p:sp>
      <p:sp>
        <p:nvSpPr>
          <p:cNvPr id="12" name="Rectangle 11">
            <a:extLst>
              <a:ext uri="{FF2B5EF4-FFF2-40B4-BE49-F238E27FC236}">
                <a16:creationId xmlns:a16="http://schemas.microsoft.com/office/drawing/2014/main" id="{DC06B422-DAED-4F5C-A96C-35D1F645156F}"/>
              </a:ext>
            </a:extLst>
          </p:cNvPr>
          <p:cNvSpPr/>
          <p:nvPr/>
        </p:nvSpPr>
        <p:spPr>
          <a:xfrm>
            <a:off x="4342948" y="3713506"/>
            <a:ext cx="963725"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0.007</a:t>
            </a:r>
            <a:endParaRPr lang="en-GB" sz="1400" b="1">
              <a:solidFill>
                <a:schemeClr val="accent1"/>
              </a:solidFill>
              <a:latin typeface="Century Gothic" panose="020B0502020202020204" pitchFamily="34" charset="0"/>
              <a:ea typeface="Batang"/>
              <a:cs typeface="Times New Roman"/>
            </a:endParaRPr>
          </a:p>
        </p:txBody>
      </p:sp>
      <p:sp>
        <p:nvSpPr>
          <p:cNvPr id="13" name="Rectangle 12">
            <a:extLst>
              <a:ext uri="{FF2B5EF4-FFF2-40B4-BE49-F238E27FC236}">
                <a16:creationId xmlns:a16="http://schemas.microsoft.com/office/drawing/2014/main" id="{A0FD1412-DA5B-45F5-A3B0-E2AA4A89B397}"/>
              </a:ext>
            </a:extLst>
          </p:cNvPr>
          <p:cNvSpPr/>
          <p:nvPr/>
        </p:nvSpPr>
        <p:spPr>
          <a:xfrm>
            <a:off x="7006210" y="3713505"/>
            <a:ext cx="1483098"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0.000007</a:t>
            </a:r>
            <a:endParaRPr lang="en-GB" sz="1400" b="1">
              <a:solidFill>
                <a:schemeClr val="accent1"/>
              </a:solidFill>
              <a:latin typeface="Century Gothic" panose="020B0502020202020204" pitchFamily="34" charset="0"/>
              <a:ea typeface="Batang"/>
              <a:cs typeface="Times New Roman"/>
            </a:endParaRPr>
          </a:p>
        </p:txBody>
      </p:sp>
      <p:sp>
        <p:nvSpPr>
          <p:cNvPr id="14" name="Rectangle 13">
            <a:extLst>
              <a:ext uri="{FF2B5EF4-FFF2-40B4-BE49-F238E27FC236}">
                <a16:creationId xmlns:a16="http://schemas.microsoft.com/office/drawing/2014/main" id="{23D63981-9A58-496E-9906-6E85B1ED08DC}"/>
              </a:ext>
            </a:extLst>
          </p:cNvPr>
          <p:cNvSpPr/>
          <p:nvPr/>
        </p:nvSpPr>
        <p:spPr>
          <a:xfrm>
            <a:off x="1681636" y="4112583"/>
            <a:ext cx="1309974"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500 000</a:t>
            </a:r>
            <a:endParaRPr lang="en-GB" sz="1400" b="1">
              <a:solidFill>
                <a:schemeClr val="accent1"/>
              </a:solidFill>
              <a:latin typeface="Century Gothic" panose="020B0502020202020204" pitchFamily="34" charset="0"/>
              <a:ea typeface="Batang"/>
              <a:cs typeface="Times New Roman"/>
            </a:endParaRPr>
          </a:p>
        </p:txBody>
      </p:sp>
      <p:sp>
        <p:nvSpPr>
          <p:cNvPr id="15" name="Rectangle 14">
            <a:extLst>
              <a:ext uri="{FF2B5EF4-FFF2-40B4-BE49-F238E27FC236}">
                <a16:creationId xmlns:a16="http://schemas.microsoft.com/office/drawing/2014/main" id="{AC66667C-D139-4694-B21D-3923AA8CEA01}"/>
              </a:ext>
            </a:extLst>
          </p:cNvPr>
          <p:cNvSpPr/>
          <p:nvPr/>
        </p:nvSpPr>
        <p:spPr>
          <a:xfrm>
            <a:off x="4354445" y="4112582"/>
            <a:ext cx="704039" cy="461665"/>
          </a:xfrm>
          <a:prstGeom prst="rect">
            <a:avLst/>
          </a:prstGeom>
        </p:spPr>
        <p:txBody>
          <a:bodyPr wrap="none">
            <a:spAutoFit/>
          </a:bodyPr>
          <a:lstStyle/>
          <a:p>
            <a:pPr>
              <a:spcAft>
                <a:spcPts val="0"/>
              </a:spcAft>
            </a:pPr>
            <a:r>
              <a:rPr lang="en-GB" sz="2400" b="1">
                <a:solidFill>
                  <a:schemeClr val="accent1"/>
                </a:solidFill>
                <a:latin typeface="Century Gothic" panose="020B0502020202020204" pitchFamily="34" charset="0"/>
                <a:ea typeface="Batang"/>
                <a:cs typeface="Times New Roman"/>
              </a:rPr>
              <a:t>500</a:t>
            </a:r>
            <a:endParaRPr lang="en-GB" sz="1400" b="1">
              <a:solidFill>
                <a:schemeClr val="accent1"/>
              </a:solidFill>
              <a:latin typeface="Century Gothic" panose="020B0502020202020204" pitchFamily="34" charset="0"/>
              <a:ea typeface="Batang"/>
              <a:cs typeface="Times New Roman"/>
            </a:endParaRPr>
          </a:p>
        </p:txBody>
      </p:sp>
      <p:sp>
        <p:nvSpPr>
          <p:cNvPr id="20" name="Title 19">
            <a:extLst>
              <a:ext uri="{FF2B5EF4-FFF2-40B4-BE49-F238E27FC236}">
                <a16:creationId xmlns:a16="http://schemas.microsoft.com/office/drawing/2014/main" id="{48D8662C-1B16-4412-9D2C-0673518DD9D5}"/>
              </a:ext>
            </a:extLst>
          </p:cNvPr>
          <p:cNvSpPr>
            <a:spLocks noGrp="1"/>
          </p:cNvSpPr>
          <p:nvPr>
            <p:ph type="title"/>
          </p:nvPr>
        </p:nvSpPr>
        <p:spPr/>
        <p:txBody>
          <a:bodyPr/>
          <a:lstStyle/>
          <a:p>
            <a:r>
              <a:rPr lang="en-GB">
                <a:latin typeface="Century Gothic" panose="020B0502020202020204" pitchFamily="34" charset="0"/>
              </a:rPr>
              <a:t>Orders of magnitude</a:t>
            </a:r>
          </a:p>
        </p:txBody>
      </p:sp>
    </p:spTree>
    <p:extLst>
      <p:ext uri="{BB962C8B-B14F-4D97-AF65-F5344CB8AC3E}">
        <p14:creationId xmlns:p14="http://schemas.microsoft.com/office/powerpoint/2010/main" val="3519266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P spid="12" grpId="0"/>
      <p:bldP spid="13" grpId="0"/>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60248" y="-28278"/>
            <a:ext cx="10620000" cy="720000"/>
          </a:xfrm>
        </p:spPr>
        <p:txBody>
          <a:bodyPr>
            <a:normAutofit/>
          </a:bodyPr>
          <a:lstStyle/>
          <a:p>
            <a:r>
              <a:rPr lang="en-GB">
                <a:latin typeface="Century Gothic" panose="020B0502020202020204" pitchFamily="34" charset="0"/>
              </a:rPr>
              <a:t>Calculating magnification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60248" y="805819"/>
            <a:ext cx="11202409" cy="5498941"/>
          </a:xfrm>
          <a:prstGeom prst="rect">
            <a:avLst/>
          </a:prstGeom>
          <a:noFill/>
        </p:spPr>
        <p:txBody>
          <a:bodyPr wrap="square" lIns="0" tIns="0" rIns="0" bIns="0" rtlCol="0">
            <a:spAutoFit/>
          </a:bodyPr>
          <a:lstStyle/>
          <a:p>
            <a:r>
              <a:rPr lang="en-US" sz="2400" dirty="0">
                <a:latin typeface="Century Gothic" panose="020B0502020202020204" pitchFamily="34" charset="0"/>
              </a:rPr>
              <a:t>The image on the right shows an electron micrograph image of a bacteriophage. </a:t>
            </a:r>
          </a:p>
          <a:p>
            <a:endParaRPr lang="en-US" sz="2400" dirty="0">
              <a:latin typeface="Century Gothic" panose="020B0502020202020204" pitchFamily="34" charset="0"/>
            </a:endParaRPr>
          </a:p>
          <a:p>
            <a:r>
              <a:rPr lang="en-US" sz="2400" dirty="0">
                <a:latin typeface="Century Gothic" panose="020B0502020202020204" pitchFamily="34" charset="0"/>
              </a:rPr>
              <a:t>The length of the scale bar is 1 cm (10 mm). </a:t>
            </a:r>
          </a:p>
          <a:p>
            <a:endParaRPr lang="en-US" sz="2400" dirty="0">
              <a:latin typeface="Century Gothic" panose="020B0502020202020204" pitchFamily="34" charset="0"/>
            </a:endParaRPr>
          </a:p>
          <a:p>
            <a:r>
              <a:rPr lang="en-US" sz="2400" dirty="0">
                <a:latin typeface="Century Gothic" panose="020B0502020202020204" pitchFamily="34" charset="0"/>
              </a:rPr>
              <a:t>We can calculate the magnification used for this image using the formula:</a:t>
            </a: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a:p>
            <a:r>
              <a:rPr lang="en-US" sz="2400" dirty="0">
                <a:latin typeface="Century Gothic" panose="020B0502020202020204" pitchFamily="34" charset="0"/>
              </a:rPr>
              <a:t>                         = </a:t>
            </a:r>
            <a:r>
              <a:rPr lang="en-US" sz="2400" u="sng" dirty="0">
                <a:latin typeface="Century Gothic" panose="020B0502020202020204" pitchFamily="34" charset="0"/>
              </a:rPr>
              <a:t>10 mm</a:t>
            </a:r>
            <a:endParaRPr lang="en-US" sz="2400" u="sng" baseline="30000" dirty="0">
              <a:latin typeface="Century Gothic" panose="020B0502020202020204" pitchFamily="34" charset="0"/>
            </a:endParaRPr>
          </a:p>
          <a:p>
            <a:r>
              <a:rPr lang="en-US" sz="2400" dirty="0">
                <a:latin typeface="Century Gothic" panose="020B0502020202020204" pitchFamily="34" charset="0"/>
              </a:rPr>
              <a:t>                           0.0001 mm (nm converted to mm)</a:t>
            </a:r>
            <a:endParaRPr lang="en-US" sz="2400" baseline="30000" dirty="0">
              <a:latin typeface="Century Gothic" panose="020B0502020202020204" pitchFamily="34" charset="0"/>
            </a:endParaRPr>
          </a:p>
          <a:p>
            <a:endParaRPr lang="en-US" sz="3200" baseline="30000" dirty="0">
              <a:latin typeface="Century Gothic" panose="020B0502020202020204" pitchFamily="34" charset="0"/>
            </a:endParaRPr>
          </a:p>
          <a:p>
            <a:r>
              <a:rPr lang="en-US" sz="2400" dirty="0">
                <a:latin typeface="Century Gothic" panose="020B0502020202020204" pitchFamily="34" charset="0"/>
              </a:rPr>
              <a:t>                         = 100000 </a:t>
            </a:r>
          </a:p>
          <a:p>
            <a:r>
              <a:rPr lang="en-US" sz="2400" dirty="0">
                <a:latin typeface="Century Gothic" panose="020B0502020202020204" pitchFamily="34" charset="0"/>
              </a:rPr>
              <a:t>(This object has been magnified 100000 times)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96271059-6390-E848-8382-42716E3BB418}"/>
                  </a:ext>
                </a:extLst>
              </p:cNvPr>
              <p:cNvSpPr/>
              <p:nvPr/>
            </p:nvSpPr>
            <p:spPr>
              <a:xfrm>
                <a:off x="729343" y="3185958"/>
                <a:ext cx="5896551" cy="859274"/>
              </a:xfrm>
              <a:prstGeom prst="rect">
                <a:avLst/>
              </a:prstGeom>
              <a:solidFill>
                <a:schemeClr val="accent3">
                  <a:lumMod val="40000"/>
                  <a:lumOff val="60000"/>
                </a:schemeClr>
              </a:solidFill>
            </p:spPr>
            <p:txBody>
              <a:bodyPr wrap="none">
                <a:spAutoFit/>
              </a:bodyPr>
              <a:lstStyle/>
              <a:p>
                <a:pPr/>
                <a14:m>
                  <m:oMathPara xmlns:m="http://schemas.openxmlformats.org/officeDocument/2006/math">
                    <m:oMathParaPr>
                      <m:jc m:val="left"/>
                    </m:oMathParaPr>
                    <m:oMath xmlns:m="http://schemas.openxmlformats.org/officeDocument/2006/math">
                      <m:r>
                        <a:rPr lang="en-US" sz="2400" b="1" i="1" dirty="0">
                          <a:latin typeface="Cambria Math" panose="02040503050406030204" pitchFamily="18" charset="0"/>
                        </a:rPr>
                        <m:t>𝑴𝒂𝒈𝒏𝒊𝒇𝒊𝒄𝒂𝒕𝒊𝒐𝒏</m:t>
                      </m:r>
                      <m:r>
                        <a:rPr lang="en-US" sz="2400" b="1" i="1" dirty="0">
                          <a:latin typeface="Cambria Math" panose="02040503050406030204" pitchFamily="18" charset="0"/>
                        </a:rPr>
                        <m:t> </m:t>
                      </m:r>
                      <m:r>
                        <a:rPr lang="en-US" sz="2400" i="1" dirty="0">
                          <a:latin typeface="Cambria Math" panose="02040503050406030204" pitchFamily="18" charset="0"/>
                        </a:rPr>
                        <m:t>= </m:t>
                      </m:r>
                      <m:f>
                        <m:fPr>
                          <m:ctrlPr>
                            <a:rPr lang="en-US" sz="2400" i="1" dirty="0">
                              <a:latin typeface="Cambria Math" panose="02040503050406030204" pitchFamily="18" charset="0"/>
                            </a:rPr>
                          </m:ctrlPr>
                        </m:fPr>
                        <m:num>
                          <m:r>
                            <a:rPr lang="en-GB" sz="2400" i="1" dirty="0">
                              <a:latin typeface="Cambria Math" panose="02040503050406030204" pitchFamily="18" charset="0"/>
                            </a:rPr>
                            <m:t>𝑆𝑖𝑧𝑒</m:t>
                          </m:r>
                          <m:r>
                            <a:rPr lang="en-GB" sz="2400" i="1" dirty="0">
                              <a:latin typeface="Cambria Math" panose="02040503050406030204" pitchFamily="18" charset="0"/>
                            </a:rPr>
                            <m:t> </m:t>
                          </m:r>
                          <m:r>
                            <a:rPr lang="en-GB" sz="2400" i="1" dirty="0">
                              <a:latin typeface="Cambria Math" panose="02040503050406030204" pitchFamily="18" charset="0"/>
                            </a:rPr>
                            <m:t>𝑜𝑓</m:t>
                          </m:r>
                          <m:r>
                            <a:rPr lang="en-GB" sz="2400" i="1" dirty="0">
                              <a:latin typeface="Cambria Math" panose="02040503050406030204" pitchFamily="18" charset="0"/>
                            </a:rPr>
                            <m:t> </m:t>
                          </m:r>
                          <m:r>
                            <a:rPr lang="en-GB" sz="2400" i="1" dirty="0">
                              <a:latin typeface="Cambria Math" panose="02040503050406030204" pitchFamily="18" charset="0"/>
                            </a:rPr>
                            <m:t>𝑖𝑚𝑎𝑔𝑒</m:t>
                          </m:r>
                        </m:num>
                        <m:den>
                          <m:r>
                            <a:rPr lang="en-GB" sz="2400" i="1" dirty="0">
                              <a:latin typeface="Cambria Math" panose="02040503050406030204" pitchFamily="18" charset="0"/>
                            </a:rPr>
                            <m:t>𝑎𝑐𝑡𝑢𝑎𝑙</m:t>
                          </m:r>
                          <m:r>
                            <a:rPr lang="en-GB" sz="2400" i="1" dirty="0">
                              <a:latin typeface="Cambria Math" panose="02040503050406030204" pitchFamily="18" charset="0"/>
                            </a:rPr>
                            <m:t> </m:t>
                          </m:r>
                          <m:r>
                            <a:rPr lang="en-GB" sz="2400" i="1" dirty="0">
                              <a:latin typeface="Cambria Math" panose="02040503050406030204" pitchFamily="18" charset="0"/>
                            </a:rPr>
                            <m:t>𝑠𝑖𝑧𝑒</m:t>
                          </m:r>
                          <m:r>
                            <a:rPr lang="en-GB" sz="2400" i="1" dirty="0">
                              <a:latin typeface="Cambria Math" panose="02040503050406030204" pitchFamily="18" charset="0"/>
                            </a:rPr>
                            <m:t> </m:t>
                          </m:r>
                          <m:r>
                            <a:rPr lang="en-GB" sz="2400" i="1" dirty="0">
                              <a:latin typeface="Cambria Math" panose="02040503050406030204" pitchFamily="18" charset="0"/>
                            </a:rPr>
                            <m:t>𝑜𝑓</m:t>
                          </m:r>
                          <m:r>
                            <a:rPr lang="en-GB" sz="2400" i="1" dirty="0">
                              <a:latin typeface="Cambria Math" panose="02040503050406030204" pitchFamily="18" charset="0"/>
                            </a:rPr>
                            <m:t> </m:t>
                          </m:r>
                          <m:r>
                            <a:rPr lang="en-GB" sz="2400" i="1" dirty="0">
                              <a:latin typeface="Cambria Math" panose="02040503050406030204" pitchFamily="18" charset="0"/>
                            </a:rPr>
                            <m:t>𝑜𝑏𝑗𝑒𝑐𝑡</m:t>
                          </m:r>
                        </m:den>
                      </m:f>
                    </m:oMath>
                  </m:oMathPara>
                </a14:m>
                <a:endParaRPr lang="en-US" sz="2400">
                  <a:latin typeface="Century Gothic" panose="020B0502020202020204" pitchFamily="34" charset="0"/>
                </a:endParaRPr>
              </a:p>
            </p:txBody>
          </p:sp>
        </mc:Choice>
        <mc:Fallback xmlns="">
          <p:sp>
            <p:nvSpPr>
              <p:cNvPr id="2" name="Rectangle 1">
                <a:extLst>
                  <a:ext uri="{FF2B5EF4-FFF2-40B4-BE49-F238E27FC236}">
                    <a16:creationId xmlns:a16="http://schemas.microsoft.com/office/drawing/2014/main" id="{96271059-6390-E848-8382-42716E3BB418}"/>
                  </a:ext>
                </a:extLst>
              </p:cNvPr>
              <p:cNvSpPr>
                <a:spLocks noRot="1" noChangeAspect="1" noMove="1" noResize="1" noEditPoints="1" noAdjustHandles="1" noChangeArrowheads="1" noChangeShapeType="1" noTextEdit="1"/>
              </p:cNvSpPr>
              <p:nvPr/>
            </p:nvSpPr>
            <p:spPr>
              <a:xfrm>
                <a:off x="729343" y="3185958"/>
                <a:ext cx="5896551" cy="859274"/>
              </a:xfrm>
              <a:prstGeom prst="rect">
                <a:avLst/>
              </a:prstGeom>
              <a:blipFill>
                <a:blip r:embed="rId4"/>
                <a:stretch>
                  <a:fillRect l="-860" t="-1471" b="-11765"/>
                </a:stretch>
              </a:blipFill>
            </p:spPr>
            <p:txBody>
              <a:bodyPr/>
              <a:lstStyle/>
              <a:p>
                <a:r>
                  <a:rPr lang="en-GB">
                    <a:noFill/>
                  </a:rPr>
                  <a:t> </a:t>
                </a:r>
              </a:p>
            </p:txBody>
          </p:sp>
        </mc:Fallback>
      </mc:AlternateContent>
      <p:pic>
        <p:nvPicPr>
          <p:cNvPr id="3074" name="Picture 2">
            <a:extLst>
              <a:ext uri="{FF2B5EF4-FFF2-40B4-BE49-F238E27FC236}">
                <a16:creationId xmlns:a16="http://schemas.microsoft.com/office/drawing/2014/main" id="{D8443241-62A6-EBF8-F191-AB50C443BF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3988" y="3208148"/>
            <a:ext cx="2338048" cy="326239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C7FB4A28-D31F-4263-B1CF-1B00FC705723}"/>
              </a:ext>
            </a:extLst>
          </p:cNvPr>
          <p:cNvCxnSpPr/>
          <p:nvPr/>
        </p:nvCxnSpPr>
        <p:spPr>
          <a:xfrm>
            <a:off x="10275376" y="6090834"/>
            <a:ext cx="82141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83B28E1-A074-CABB-26DE-E911A72AE665}"/>
              </a:ext>
            </a:extLst>
          </p:cNvPr>
          <p:cNvCxnSpPr>
            <a:cxnSpLocks/>
          </p:cNvCxnSpPr>
          <p:nvPr/>
        </p:nvCxnSpPr>
        <p:spPr>
          <a:xfrm flipV="1">
            <a:off x="10257295" y="5948766"/>
            <a:ext cx="0" cy="3280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648AC46-F48F-657A-27EE-A99D7F4568D9}"/>
              </a:ext>
            </a:extLst>
          </p:cNvPr>
          <p:cNvCxnSpPr>
            <a:cxnSpLocks/>
          </p:cNvCxnSpPr>
          <p:nvPr/>
        </p:nvCxnSpPr>
        <p:spPr>
          <a:xfrm flipV="1">
            <a:off x="11107118" y="5946183"/>
            <a:ext cx="0" cy="3280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6E254DC0-A1A5-480E-214E-CE9BD3665029}"/>
              </a:ext>
            </a:extLst>
          </p:cNvPr>
          <p:cNvSpPr txBox="1"/>
          <p:nvPr/>
        </p:nvSpPr>
        <p:spPr>
          <a:xfrm>
            <a:off x="10213383" y="6214820"/>
            <a:ext cx="990977" cy="369332"/>
          </a:xfrm>
          <a:prstGeom prst="rect">
            <a:avLst/>
          </a:prstGeom>
          <a:noFill/>
        </p:spPr>
        <p:txBody>
          <a:bodyPr wrap="none" rtlCol="0">
            <a:spAutoFit/>
          </a:bodyPr>
          <a:lstStyle/>
          <a:p>
            <a:r>
              <a:rPr lang="en-GB" dirty="0">
                <a:latin typeface="Century Gothic" panose="020B0502020202020204" pitchFamily="34" charset="0"/>
              </a:rPr>
              <a:t>100 nm</a:t>
            </a:r>
          </a:p>
        </p:txBody>
      </p:sp>
    </p:spTree>
    <p:extLst>
      <p:ext uri="{BB962C8B-B14F-4D97-AF65-F5344CB8AC3E}">
        <p14:creationId xmlns:p14="http://schemas.microsoft.com/office/powerpoint/2010/main" val="1533475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9" end="9"/>
                                            </p:txEl>
                                          </p:spTgt>
                                        </p:tgtEl>
                                        <p:attrNameLst>
                                          <p:attrName>style.visibility</p:attrName>
                                        </p:attrNameLst>
                                      </p:cBhvr>
                                      <p:to>
                                        <p:strVal val="visible"/>
                                      </p:to>
                                    </p:set>
                                    <p:animEffect transition="in" filter="fade">
                                      <p:cBhvr>
                                        <p:cTn id="27" dur="500"/>
                                        <p:tgtEl>
                                          <p:spTgt spid="21">
                                            <p:txEl>
                                              <p:pRg st="9" end="9"/>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10" end="10"/>
                                            </p:txEl>
                                          </p:spTgt>
                                        </p:tgtEl>
                                        <p:attrNameLst>
                                          <p:attrName>style.visibility</p:attrName>
                                        </p:attrNameLst>
                                      </p:cBhvr>
                                      <p:to>
                                        <p:strVal val="visible"/>
                                      </p:to>
                                    </p:set>
                                    <p:animEffect transition="in" filter="fade">
                                      <p:cBhvr>
                                        <p:cTn id="32" dur="500"/>
                                        <p:tgtEl>
                                          <p:spTgt spid="21">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12" end="12"/>
                                            </p:txEl>
                                          </p:spTgt>
                                        </p:tgtEl>
                                        <p:attrNameLst>
                                          <p:attrName>style.visibility</p:attrName>
                                        </p:attrNameLst>
                                      </p:cBhvr>
                                      <p:to>
                                        <p:strVal val="visible"/>
                                      </p:to>
                                    </p:set>
                                    <p:animEffect transition="in" filter="fade">
                                      <p:cBhvr>
                                        <p:cTn id="37" dur="500"/>
                                        <p:tgtEl>
                                          <p:spTgt spid="21">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3" end="13"/>
                                            </p:txEl>
                                          </p:spTgt>
                                        </p:tgtEl>
                                        <p:attrNameLst>
                                          <p:attrName>style.visibility</p:attrName>
                                        </p:attrNameLst>
                                      </p:cBhvr>
                                      <p:to>
                                        <p:strVal val="visible"/>
                                      </p:to>
                                    </p:set>
                                    <p:animEffect transition="in" filter="fade">
                                      <p:cBhvr>
                                        <p:cTn id="42" dur="500"/>
                                        <p:tgtEl>
                                          <p:spTgt spid="2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60247" y="-70159"/>
            <a:ext cx="10620000" cy="720000"/>
          </a:xfrm>
        </p:spPr>
        <p:txBody>
          <a:bodyPr>
            <a:normAutofit/>
          </a:bodyPr>
          <a:lstStyle/>
          <a:p>
            <a:r>
              <a:rPr lang="en-GB">
                <a:latin typeface="Century Gothic" panose="020B0502020202020204" pitchFamily="34" charset="0"/>
              </a:rPr>
              <a:t>Calculating magnification</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60247" y="805819"/>
            <a:ext cx="8094044" cy="5868273"/>
          </a:xfrm>
          <a:prstGeom prst="rect">
            <a:avLst/>
          </a:prstGeom>
          <a:noFill/>
        </p:spPr>
        <p:txBody>
          <a:bodyPr wrap="square" lIns="0" tIns="0" rIns="0" bIns="0" rtlCol="0">
            <a:spAutoFit/>
          </a:bodyPr>
          <a:lstStyle/>
          <a:p>
            <a:r>
              <a:rPr lang="en-US" sz="2400" dirty="0">
                <a:latin typeface="Century Gothic" panose="020B0502020202020204" pitchFamily="34" charset="0"/>
              </a:rPr>
              <a:t>The image on the right shows an electron </a:t>
            </a:r>
          </a:p>
          <a:p>
            <a:r>
              <a:rPr lang="en-US" sz="2400" dirty="0">
                <a:latin typeface="Century Gothic" panose="020B0502020202020204" pitchFamily="34" charset="0"/>
              </a:rPr>
              <a:t>micrograph image of a mitochondria.</a:t>
            </a:r>
          </a:p>
          <a:p>
            <a:endParaRPr lang="en-US" sz="2400" dirty="0">
              <a:latin typeface="Century Gothic" panose="020B0502020202020204" pitchFamily="34" charset="0"/>
            </a:endParaRPr>
          </a:p>
          <a:p>
            <a:r>
              <a:rPr lang="en-US" sz="2400" dirty="0">
                <a:latin typeface="Century Gothic" panose="020B0502020202020204" pitchFamily="34" charset="0"/>
              </a:rPr>
              <a:t>The measured length of bar AB in the image is 21 mm. </a:t>
            </a:r>
          </a:p>
          <a:p>
            <a:endParaRPr lang="en-US" sz="2400" dirty="0">
              <a:latin typeface="Century Gothic" panose="020B0502020202020204" pitchFamily="34" charset="0"/>
            </a:endParaRPr>
          </a:p>
          <a:p>
            <a:r>
              <a:rPr lang="en-US" sz="2400" dirty="0">
                <a:latin typeface="Century Gothic" panose="020B0502020202020204" pitchFamily="34" charset="0"/>
              </a:rPr>
              <a:t>The actual length is 1.5 µm.</a:t>
            </a:r>
          </a:p>
          <a:p>
            <a:endParaRPr lang="en-US" sz="2400" dirty="0">
              <a:latin typeface="Century Gothic" panose="020B0502020202020204" pitchFamily="34" charset="0"/>
            </a:endParaRPr>
          </a:p>
          <a:p>
            <a:r>
              <a:rPr lang="en-US" sz="2400" dirty="0">
                <a:latin typeface="Century Gothic" panose="020B0502020202020204" pitchFamily="34" charset="0"/>
              </a:rPr>
              <a:t>Calculate the magnification for this image</a:t>
            </a:r>
          </a:p>
          <a:p>
            <a:endParaRPr lang="en-US" sz="2400" dirty="0">
              <a:latin typeface="Century Gothic" panose="020B0502020202020204" pitchFamily="34" charset="0"/>
            </a:endParaRPr>
          </a:p>
          <a:p>
            <a:r>
              <a:rPr lang="en-US" sz="2400" b="1" dirty="0">
                <a:solidFill>
                  <a:schemeClr val="accent1"/>
                </a:solidFill>
                <a:latin typeface="Century Gothic" panose="020B0502020202020204" pitchFamily="34" charset="0"/>
              </a:rPr>
              <a:t>Magnification </a:t>
            </a:r>
            <a:r>
              <a:rPr lang="en-US" sz="2400" dirty="0">
                <a:solidFill>
                  <a:schemeClr val="accent1"/>
                </a:solidFill>
                <a:latin typeface="Century Gothic" panose="020B0502020202020204" pitchFamily="34" charset="0"/>
              </a:rPr>
              <a:t>= </a:t>
            </a:r>
            <a:r>
              <a:rPr lang="en-US" sz="2400" u="sng" dirty="0">
                <a:solidFill>
                  <a:schemeClr val="accent1"/>
                </a:solidFill>
                <a:latin typeface="Century Gothic" panose="020B0502020202020204" pitchFamily="34" charset="0"/>
              </a:rPr>
              <a:t>Size of Image</a:t>
            </a:r>
          </a:p>
          <a:p>
            <a:r>
              <a:rPr lang="en-US" sz="2400" dirty="0">
                <a:solidFill>
                  <a:schemeClr val="accent1"/>
                </a:solidFill>
                <a:latin typeface="Century Gothic" panose="020B0502020202020204" pitchFamily="34" charset="0"/>
              </a:rPr>
              <a:t>                             Size of object </a:t>
            </a:r>
          </a:p>
          <a:p>
            <a:endParaRPr lang="en-US" sz="2400" dirty="0">
              <a:latin typeface="Century Gothic" panose="020B0502020202020204" pitchFamily="34" charset="0"/>
            </a:endParaRPr>
          </a:p>
          <a:p>
            <a:r>
              <a:rPr lang="en-US" sz="2400" dirty="0">
                <a:latin typeface="Century Gothic" panose="020B0502020202020204" pitchFamily="34" charset="0"/>
              </a:rPr>
              <a:t>                         </a:t>
            </a:r>
            <a:r>
              <a:rPr lang="en-US" sz="2400" dirty="0">
                <a:solidFill>
                  <a:schemeClr val="accent1"/>
                </a:solidFill>
                <a:latin typeface="Century Gothic" panose="020B0502020202020204" pitchFamily="34" charset="0"/>
              </a:rPr>
              <a:t>= </a:t>
            </a:r>
            <a:r>
              <a:rPr lang="en-US" sz="2400" u="sng" dirty="0">
                <a:solidFill>
                  <a:schemeClr val="accent1"/>
                </a:solidFill>
                <a:latin typeface="Century Gothic" panose="020B0502020202020204" pitchFamily="34" charset="0"/>
              </a:rPr>
              <a:t>21 mm</a:t>
            </a:r>
            <a:endParaRPr lang="en-US" sz="2400" u="sng" baseline="300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                           0.0015 mm (µm converted to mm)</a:t>
            </a:r>
            <a:endParaRPr lang="en-US" sz="2400" baseline="30000" dirty="0">
              <a:solidFill>
                <a:schemeClr val="accent1"/>
              </a:solidFill>
              <a:latin typeface="Century Gothic" panose="020B0502020202020204" pitchFamily="34" charset="0"/>
            </a:endParaRPr>
          </a:p>
          <a:p>
            <a:endParaRPr lang="en-US" sz="3200" baseline="30000" dirty="0">
              <a:solidFill>
                <a:schemeClr val="accent1"/>
              </a:solidFill>
              <a:latin typeface="Century Gothic" panose="020B0502020202020204" pitchFamily="34" charset="0"/>
            </a:endParaRPr>
          </a:p>
          <a:p>
            <a:r>
              <a:rPr lang="en-US" sz="2400" dirty="0">
                <a:solidFill>
                  <a:schemeClr val="accent1"/>
                </a:solidFill>
                <a:latin typeface="Century Gothic" panose="020B0502020202020204" pitchFamily="34" charset="0"/>
              </a:rPr>
              <a:t>                         = 14000</a:t>
            </a:r>
          </a:p>
        </p:txBody>
      </p:sp>
      <p:pic>
        <p:nvPicPr>
          <p:cNvPr id="6" name="Picture 5">
            <a:extLst>
              <a:ext uri="{FF2B5EF4-FFF2-40B4-BE49-F238E27FC236}">
                <a16:creationId xmlns:a16="http://schemas.microsoft.com/office/drawing/2014/main" id="{D377F240-1644-443C-BE95-FE91B4A41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0988" y="720000"/>
            <a:ext cx="3700128" cy="955305"/>
          </a:xfrm>
          <a:prstGeom prst="rect">
            <a:avLst/>
          </a:prstGeom>
        </p:spPr>
      </p:pic>
      <p:pic>
        <p:nvPicPr>
          <p:cNvPr id="4098" name="Picture 2" descr="Free Mitochondria Mitochondrion illustration and picture">
            <a:extLst>
              <a:ext uri="{FF2B5EF4-FFF2-40B4-BE49-F238E27FC236}">
                <a16:creationId xmlns:a16="http://schemas.microsoft.com/office/drawing/2014/main" id="{C2490266-5EDD-D7AB-B381-0D455E652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6854" y="3967566"/>
            <a:ext cx="3153858" cy="2242196"/>
          </a:xfrm>
          <a:prstGeom prst="rect">
            <a:avLst/>
          </a:prstGeom>
          <a:noFill/>
          <a:extLst>
            <a:ext uri="{909E8E84-426E-40DD-AFC4-6F175D3DCCD1}">
              <a14:hiddenFill xmlns:a14="http://schemas.microsoft.com/office/drawing/2010/main">
                <a:solidFill>
                  <a:srgbClr val="FFFFFF"/>
                </a:solidFill>
              </a14:hiddenFill>
            </a:ext>
          </a:extLst>
        </p:spPr>
      </p:pic>
      <p:cxnSp>
        <p:nvCxnSpPr>
          <p:cNvPr id="2" name="Straight Connector 1">
            <a:extLst>
              <a:ext uri="{FF2B5EF4-FFF2-40B4-BE49-F238E27FC236}">
                <a16:creationId xmlns:a16="http://schemas.microsoft.com/office/drawing/2014/main" id="{7D55CD27-DB18-3B4C-CFA4-E30CD9403DCE}"/>
              </a:ext>
            </a:extLst>
          </p:cNvPr>
          <p:cNvCxnSpPr>
            <a:cxnSpLocks/>
          </p:cNvCxnSpPr>
          <p:nvPr/>
        </p:nvCxnSpPr>
        <p:spPr>
          <a:xfrm>
            <a:off x="8105613" y="6307811"/>
            <a:ext cx="291368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1E07D8-5C0D-121D-EE80-4462ED1ECECC}"/>
              </a:ext>
            </a:extLst>
          </p:cNvPr>
          <p:cNvCxnSpPr>
            <a:cxnSpLocks/>
          </p:cNvCxnSpPr>
          <p:nvPr/>
        </p:nvCxnSpPr>
        <p:spPr>
          <a:xfrm flipV="1">
            <a:off x="8072035" y="6103750"/>
            <a:ext cx="0" cy="3280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233C7F5-F9AD-EE9B-FC17-F701CE0A35BE}"/>
              </a:ext>
            </a:extLst>
          </p:cNvPr>
          <p:cNvCxnSpPr>
            <a:cxnSpLocks/>
          </p:cNvCxnSpPr>
          <p:nvPr/>
        </p:nvCxnSpPr>
        <p:spPr>
          <a:xfrm flipV="1">
            <a:off x="10998631" y="6085669"/>
            <a:ext cx="0" cy="328047"/>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40C60AE-6A4C-693F-F367-6A2A7F444192}"/>
              </a:ext>
            </a:extLst>
          </p:cNvPr>
          <p:cNvSpPr txBox="1"/>
          <p:nvPr/>
        </p:nvSpPr>
        <p:spPr>
          <a:xfrm>
            <a:off x="7826644" y="6488668"/>
            <a:ext cx="356188" cy="369332"/>
          </a:xfrm>
          <a:prstGeom prst="rect">
            <a:avLst/>
          </a:prstGeom>
          <a:noFill/>
        </p:spPr>
        <p:txBody>
          <a:bodyPr wrap="none" rtlCol="0">
            <a:spAutoFit/>
          </a:bodyPr>
          <a:lstStyle/>
          <a:p>
            <a:r>
              <a:rPr lang="en-GB" dirty="0">
                <a:latin typeface="Century Gothic" panose="020B0502020202020204" pitchFamily="34" charset="0"/>
              </a:rPr>
              <a:t>A</a:t>
            </a:r>
          </a:p>
        </p:txBody>
      </p:sp>
      <p:sp>
        <p:nvSpPr>
          <p:cNvPr id="10" name="TextBox 9">
            <a:extLst>
              <a:ext uri="{FF2B5EF4-FFF2-40B4-BE49-F238E27FC236}">
                <a16:creationId xmlns:a16="http://schemas.microsoft.com/office/drawing/2014/main" id="{79714C73-5A79-F810-2F66-806D0EDCD5DC}"/>
              </a:ext>
            </a:extLst>
          </p:cNvPr>
          <p:cNvSpPr txBox="1"/>
          <p:nvPr/>
        </p:nvSpPr>
        <p:spPr>
          <a:xfrm>
            <a:off x="10830733" y="6488668"/>
            <a:ext cx="317716" cy="369332"/>
          </a:xfrm>
          <a:prstGeom prst="rect">
            <a:avLst/>
          </a:prstGeom>
          <a:noFill/>
        </p:spPr>
        <p:txBody>
          <a:bodyPr wrap="none" rtlCol="0">
            <a:spAutoFit/>
          </a:bodyPr>
          <a:lstStyle/>
          <a:p>
            <a:r>
              <a:rPr lang="en-GB" dirty="0">
                <a:latin typeface="Century Gothic" panose="020B0502020202020204" pitchFamily="34" charset="0"/>
              </a:rPr>
              <a:t>B</a:t>
            </a:r>
          </a:p>
        </p:txBody>
      </p:sp>
    </p:spTree>
    <p:extLst>
      <p:ext uri="{BB962C8B-B14F-4D97-AF65-F5344CB8AC3E}">
        <p14:creationId xmlns:p14="http://schemas.microsoft.com/office/powerpoint/2010/main" val="2670672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1" end="1"/>
                                            </p:txEl>
                                          </p:spTgt>
                                        </p:tgtEl>
                                        <p:attrNameLst>
                                          <p:attrName>style.visibility</p:attrName>
                                        </p:attrNameLst>
                                      </p:cBhvr>
                                      <p:to>
                                        <p:strVal val="visible"/>
                                      </p:to>
                                    </p:set>
                                    <p:animEffect transition="in" filter="fade">
                                      <p:cBhvr>
                                        <p:cTn id="12" dur="500"/>
                                        <p:tgtEl>
                                          <p:spTgt spid="2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3" end="3"/>
                                            </p:txEl>
                                          </p:spTgt>
                                        </p:tgtEl>
                                        <p:attrNameLst>
                                          <p:attrName>style.visibility</p:attrName>
                                        </p:attrNameLst>
                                      </p:cBhvr>
                                      <p:to>
                                        <p:strVal val="visible"/>
                                      </p:to>
                                    </p:set>
                                    <p:animEffect transition="in" filter="fade">
                                      <p:cBhvr>
                                        <p:cTn id="17" dur="500"/>
                                        <p:tgtEl>
                                          <p:spTgt spid="2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5" end="5"/>
                                            </p:txEl>
                                          </p:spTgt>
                                        </p:tgtEl>
                                        <p:attrNameLst>
                                          <p:attrName>style.visibility</p:attrName>
                                        </p:attrNameLst>
                                      </p:cBhvr>
                                      <p:to>
                                        <p:strVal val="visible"/>
                                      </p:to>
                                    </p:set>
                                    <p:animEffect transition="in" filter="fade">
                                      <p:cBhvr>
                                        <p:cTn id="22" dur="500"/>
                                        <p:tgtEl>
                                          <p:spTgt spid="21">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xEl>
                                              <p:pRg st="7" end="7"/>
                                            </p:txEl>
                                          </p:spTgt>
                                        </p:tgtEl>
                                        <p:attrNameLst>
                                          <p:attrName>style.visibility</p:attrName>
                                        </p:attrNameLst>
                                      </p:cBhvr>
                                      <p:to>
                                        <p:strVal val="visible"/>
                                      </p:to>
                                    </p:set>
                                    <p:animEffect transition="in" filter="fade">
                                      <p:cBhvr>
                                        <p:cTn id="27" dur="500"/>
                                        <p:tgtEl>
                                          <p:spTgt spid="21">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1">
                                            <p:txEl>
                                              <p:pRg st="9" end="9"/>
                                            </p:txEl>
                                          </p:spTgt>
                                        </p:tgtEl>
                                        <p:attrNameLst>
                                          <p:attrName>style.visibility</p:attrName>
                                        </p:attrNameLst>
                                      </p:cBhvr>
                                      <p:to>
                                        <p:strVal val="visible"/>
                                      </p:to>
                                    </p:set>
                                    <p:animEffect transition="in" filter="fade">
                                      <p:cBhvr>
                                        <p:cTn id="32" dur="500"/>
                                        <p:tgtEl>
                                          <p:spTgt spid="21">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xEl>
                                              <p:pRg st="10" end="10"/>
                                            </p:txEl>
                                          </p:spTgt>
                                        </p:tgtEl>
                                        <p:attrNameLst>
                                          <p:attrName>style.visibility</p:attrName>
                                        </p:attrNameLst>
                                      </p:cBhvr>
                                      <p:to>
                                        <p:strVal val="visible"/>
                                      </p:to>
                                    </p:set>
                                    <p:animEffect transition="in" filter="fade">
                                      <p:cBhvr>
                                        <p:cTn id="37" dur="500"/>
                                        <p:tgtEl>
                                          <p:spTgt spid="21">
                                            <p:txEl>
                                              <p:pRg st="10" end="1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1">
                                            <p:txEl>
                                              <p:pRg st="12" end="12"/>
                                            </p:txEl>
                                          </p:spTgt>
                                        </p:tgtEl>
                                        <p:attrNameLst>
                                          <p:attrName>style.visibility</p:attrName>
                                        </p:attrNameLst>
                                      </p:cBhvr>
                                      <p:to>
                                        <p:strVal val="visible"/>
                                      </p:to>
                                    </p:set>
                                    <p:animEffect transition="in" filter="fade">
                                      <p:cBhvr>
                                        <p:cTn id="42" dur="500"/>
                                        <p:tgtEl>
                                          <p:spTgt spid="21">
                                            <p:txEl>
                                              <p:pRg st="12" end="1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xEl>
                                              <p:pRg st="13" end="13"/>
                                            </p:txEl>
                                          </p:spTgt>
                                        </p:tgtEl>
                                        <p:attrNameLst>
                                          <p:attrName>style.visibility</p:attrName>
                                        </p:attrNameLst>
                                      </p:cBhvr>
                                      <p:to>
                                        <p:strVal val="visible"/>
                                      </p:to>
                                    </p:set>
                                    <p:animEffect transition="in" filter="fade">
                                      <p:cBhvr>
                                        <p:cTn id="47" dur="500"/>
                                        <p:tgtEl>
                                          <p:spTgt spid="21">
                                            <p:txEl>
                                              <p:pRg st="13" end="1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1">
                                            <p:txEl>
                                              <p:pRg st="15" end="15"/>
                                            </p:txEl>
                                          </p:spTgt>
                                        </p:tgtEl>
                                        <p:attrNameLst>
                                          <p:attrName>style.visibility</p:attrName>
                                        </p:attrNameLst>
                                      </p:cBhvr>
                                      <p:to>
                                        <p:strVal val="visible"/>
                                      </p:to>
                                    </p:set>
                                    <p:animEffect transition="in" filter="fade">
                                      <p:cBhvr>
                                        <p:cTn id="52" dur="500"/>
                                        <p:tgtEl>
                                          <p:spTgt spid="21">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0933" y="152400"/>
            <a:ext cx="10620375" cy="720725"/>
          </a:xfrm>
        </p:spPr>
        <p:txBody>
          <a:bodyPr>
            <a:normAutofit/>
          </a:bodyPr>
          <a:lstStyle/>
          <a:p>
            <a:r>
              <a:rPr lang="en-GB" sz="2600" b="1" dirty="0">
                <a:latin typeface="Century Gothic" panose="020B0502020202020204" pitchFamily="34" charset="0"/>
              </a:rPr>
              <a:t>I: Worked example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FEC162-7CB1-22AC-95C4-F0132FEE9F8A}"/>
                  </a:ext>
                </a:extLst>
              </p:cNvPr>
              <p:cNvSpPr txBox="1"/>
              <p:nvPr/>
            </p:nvSpPr>
            <p:spPr>
              <a:xfrm>
                <a:off x="377273" y="805607"/>
                <a:ext cx="9434993" cy="2062103"/>
              </a:xfrm>
              <a:prstGeom prst="rect">
                <a:avLst/>
              </a:prstGeom>
              <a:noFill/>
            </p:spPr>
            <p:txBody>
              <a:bodyPr wrap="square" rtlCol="0">
                <a:spAutoFit/>
              </a:bodyPr>
              <a:lstStyle/>
              <a:p>
                <a:pPr>
                  <a:spcBef>
                    <a:spcPts val="1200"/>
                  </a:spcBef>
                </a:pPr>
                <a:r>
                  <a:rPr lang="en-GB" sz="2000" b="0" i="0" dirty="0">
                    <a:solidFill>
                      <a:srgbClr val="222222"/>
                    </a:solidFill>
                    <a:effectLst/>
                    <a:latin typeface="Century Gothic" panose="020B0502020202020204" pitchFamily="34" charset="0"/>
                  </a:rPr>
                  <a:t>One red blood cell was </a:t>
                </a:r>
                <a:r>
                  <a:rPr lang="en-GB" sz="2000" b="0" i="0" dirty="0">
                    <a:solidFill>
                      <a:schemeClr val="tx1"/>
                    </a:solidFill>
                    <a:effectLst/>
                    <a:latin typeface="Century Gothic" panose="020B0502020202020204" pitchFamily="34" charset="0"/>
                  </a:rPr>
                  <a:t>50</a:t>
                </a:r>
                <a:r>
                  <a:rPr lang="en-US" sz="2000" dirty="0">
                    <a:solidFill>
                      <a:schemeClr val="tx1"/>
                    </a:solidFill>
                    <a:latin typeface="Century Gothic" panose="020B0502020202020204" pitchFamily="34" charset="0"/>
                    <a:ea typeface="Cambria Math" panose="02040503050406030204" pitchFamily="18" charset="0"/>
                  </a:rPr>
                  <a:t> </a:t>
                </a:r>
                <a14:m>
                  <m:oMath xmlns:m="http://schemas.openxmlformats.org/officeDocument/2006/math">
                    <m:r>
                      <m:rPr>
                        <m:nor/>
                      </m:rPr>
                      <a:rPr lang="en-US" sz="2000" dirty="0">
                        <a:solidFill>
                          <a:schemeClr val="tx1"/>
                        </a:solidFill>
                        <a:latin typeface="Century Gothic" panose="020B0502020202020204" pitchFamily="34" charset="0"/>
                        <a:ea typeface="Cambria Math" panose="02040503050406030204" pitchFamily="18" charset="0"/>
                      </a:rPr>
                      <m:t>µ</m:t>
                    </m:r>
                  </m:oMath>
                </a14:m>
                <a:r>
                  <a:rPr lang="en-GB" sz="2000" b="0" i="0" dirty="0">
                    <a:solidFill>
                      <a:schemeClr val="tx1"/>
                    </a:solidFill>
                    <a:effectLst/>
                    <a:latin typeface="Century Gothic" panose="020B0502020202020204" pitchFamily="34" charset="0"/>
                  </a:rPr>
                  <a:t>m </a:t>
                </a:r>
                <a:r>
                  <a:rPr lang="en-GB" sz="2000" b="0" i="0" dirty="0">
                    <a:solidFill>
                      <a:srgbClr val="222222"/>
                    </a:solidFill>
                    <a:effectLst/>
                    <a:latin typeface="Century Gothic" panose="020B0502020202020204" pitchFamily="34" charset="0"/>
                  </a:rPr>
                  <a:t>wide.</a:t>
                </a:r>
              </a:p>
              <a:p>
                <a:pPr algn="l">
                  <a:spcBef>
                    <a:spcPts val="1200"/>
                  </a:spcBef>
                  <a:spcAft>
                    <a:spcPts val="0"/>
                  </a:spcAft>
                </a:pPr>
                <a:r>
                  <a:rPr lang="en-GB" sz="2000" b="0" i="0" dirty="0">
                    <a:solidFill>
                      <a:srgbClr val="222222"/>
                    </a:solidFill>
                    <a:effectLst/>
                    <a:latin typeface="Century Gothic" panose="020B0502020202020204" pitchFamily="34" charset="0"/>
                  </a:rPr>
                  <a:t>When viewed using a microscope the image of the red blood cell was 2 mm wide.</a:t>
                </a:r>
              </a:p>
              <a:p>
                <a:pPr algn="l">
                  <a:spcBef>
                    <a:spcPts val="1200"/>
                  </a:spcBef>
                  <a:spcAft>
                    <a:spcPts val="0"/>
                  </a:spcAft>
                </a:pPr>
                <a:r>
                  <a:rPr lang="en-GB" sz="2000" b="0" i="0" dirty="0">
                    <a:solidFill>
                      <a:srgbClr val="222222"/>
                    </a:solidFill>
                    <a:effectLst/>
                    <a:latin typeface="Century Gothic" panose="020B0502020202020204" pitchFamily="34" charset="0"/>
                  </a:rPr>
                  <a:t>Calculate the magnification used to view the cell.</a:t>
                </a:r>
              </a:p>
              <a:p>
                <a:endParaRPr lang="en-GB" sz="2800" dirty="0">
                  <a:latin typeface="Century Gothic" panose="020B0502020202020204" pitchFamily="34" charset="0"/>
                </a:endParaRPr>
              </a:p>
            </p:txBody>
          </p:sp>
        </mc:Choice>
        <mc:Fallback xmlns="">
          <p:sp>
            <p:nvSpPr>
              <p:cNvPr id="3" name="TextBox 2">
                <a:extLst>
                  <a:ext uri="{FF2B5EF4-FFF2-40B4-BE49-F238E27FC236}">
                    <a16:creationId xmlns:a16="http://schemas.microsoft.com/office/drawing/2014/main" id="{9AFEC162-7CB1-22AC-95C4-F0132FEE9F8A}"/>
                  </a:ext>
                </a:extLst>
              </p:cNvPr>
              <p:cNvSpPr txBox="1">
                <a:spLocks noRot="1" noChangeAspect="1" noMove="1" noResize="1" noEditPoints="1" noAdjustHandles="1" noChangeArrowheads="1" noChangeShapeType="1" noTextEdit="1"/>
              </p:cNvSpPr>
              <p:nvPr/>
            </p:nvSpPr>
            <p:spPr>
              <a:xfrm>
                <a:off x="377273" y="805607"/>
                <a:ext cx="9434993" cy="2062103"/>
              </a:xfrm>
              <a:prstGeom prst="rect">
                <a:avLst/>
              </a:prstGeom>
              <a:blipFill>
                <a:blip r:embed="rId2"/>
                <a:stretch>
                  <a:fillRect l="-711" t="-1479"/>
                </a:stretch>
              </a:blipFill>
            </p:spPr>
            <p:txBody>
              <a:bodyPr/>
              <a:lstStyle/>
              <a:p>
                <a:r>
                  <a:rPr lang="en-GB">
                    <a:noFill/>
                  </a:rPr>
                  <a:t> </a:t>
                </a:r>
              </a:p>
            </p:txBody>
          </p:sp>
        </mc:Fallback>
      </mc:AlternateContent>
      <p:sp>
        <p:nvSpPr>
          <p:cNvPr id="18" name="Oval 17">
            <a:extLst>
              <a:ext uri="{FF2B5EF4-FFF2-40B4-BE49-F238E27FC236}">
                <a16:creationId xmlns:a16="http://schemas.microsoft.com/office/drawing/2014/main" id="{7EE6CA0F-1B92-C0A0-14FD-29718DD246E0}"/>
              </a:ext>
            </a:extLst>
          </p:cNvPr>
          <p:cNvSpPr/>
          <p:nvPr/>
        </p:nvSpPr>
        <p:spPr>
          <a:xfrm>
            <a:off x="9528365" y="152400"/>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V</a:t>
            </a:r>
          </a:p>
          <a:p>
            <a:pPr algn="ctr"/>
            <a:r>
              <a:rPr lang="en-GB" sz="2400" b="1" dirty="0">
                <a:solidFill>
                  <a:schemeClr val="tx1"/>
                </a:solidFill>
                <a:latin typeface="Century Gothic" panose="020B0502020202020204" pitchFamily="34" charset="0"/>
              </a:rPr>
              <a:t>E</a:t>
            </a:r>
          </a:p>
          <a:p>
            <a:pPr algn="ctr"/>
            <a:r>
              <a:rPr lang="en-GB" sz="2400" b="1" dirty="0">
                <a:solidFill>
                  <a:schemeClr val="tx1"/>
                </a:solidFill>
                <a:latin typeface="Century Gothic" panose="020B0502020202020204" pitchFamily="34" charset="0"/>
              </a:rPr>
              <a:t>S</a:t>
            </a:r>
          </a:p>
          <a:p>
            <a:pPr algn="ctr"/>
            <a:r>
              <a:rPr lang="en-GB" sz="2400" b="1" dirty="0">
                <a:solidFill>
                  <a:schemeClr val="tx1"/>
                </a:solidFill>
                <a:latin typeface="Century Gothic" panose="020B0502020202020204" pitchFamily="34" charset="0"/>
              </a:rPr>
              <a:t>C</a:t>
            </a:r>
          </a:p>
          <a:p>
            <a:pPr algn="ctr"/>
            <a:r>
              <a:rPr lang="en-GB" sz="2400" b="1" dirty="0">
                <a:solidFill>
                  <a:schemeClr val="tx1"/>
                </a:solidFill>
                <a:latin typeface="Century Gothic" panose="020B0502020202020204" pitchFamily="34" charset="0"/>
              </a:rPr>
              <a:t>U</a:t>
            </a:r>
            <a:endParaRPr lang="en-GB" sz="2400" dirty="0">
              <a:solidFill>
                <a:schemeClr val="tx1"/>
              </a:solidFill>
              <a:latin typeface="Century Gothic" panose="020B0502020202020204" pitchFamily="34" charset="0"/>
            </a:endParaRPr>
          </a:p>
        </p:txBody>
      </p:sp>
      <p:sp>
        <p:nvSpPr>
          <p:cNvPr id="7" name="TextBox 6">
            <a:extLst>
              <a:ext uri="{FF2B5EF4-FFF2-40B4-BE49-F238E27FC236}">
                <a16:creationId xmlns:a16="http://schemas.microsoft.com/office/drawing/2014/main" id="{2C6B6989-4F83-BED2-AC94-C10C5962072B}"/>
              </a:ext>
            </a:extLst>
          </p:cNvPr>
          <p:cNvSpPr txBox="1"/>
          <p:nvPr/>
        </p:nvSpPr>
        <p:spPr>
          <a:xfrm>
            <a:off x="377273" y="2895689"/>
            <a:ext cx="2361544"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Magnification = ?</a:t>
            </a:r>
          </a:p>
        </p:txBody>
      </p:sp>
      <p:sp>
        <p:nvSpPr>
          <p:cNvPr id="8" name="TextBox 7">
            <a:extLst>
              <a:ext uri="{FF2B5EF4-FFF2-40B4-BE49-F238E27FC236}">
                <a16:creationId xmlns:a16="http://schemas.microsoft.com/office/drawing/2014/main" id="{12B68FFA-EDBE-466F-F49A-61B1244EB126}"/>
              </a:ext>
            </a:extLst>
          </p:cNvPr>
          <p:cNvSpPr txBox="1"/>
          <p:nvPr/>
        </p:nvSpPr>
        <p:spPr>
          <a:xfrm>
            <a:off x="3423390" y="2867710"/>
            <a:ext cx="2755883"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image = 2mm</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5D57BB-8327-7BBB-7B77-04FB79C241C6}"/>
                  </a:ext>
                </a:extLst>
              </p:cNvPr>
              <p:cNvSpPr txBox="1"/>
              <p:nvPr/>
            </p:nvSpPr>
            <p:spPr>
              <a:xfrm>
                <a:off x="6698977" y="2895689"/>
                <a:ext cx="3167855" cy="707886"/>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object = 50</a:t>
                </a:r>
                <a:r>
                  <a:rPr lang="en-US" sz="2000" dirty="0">
                    <a:latin typeface="Century Gothic" panose="020B0502020202020204" pitchFamily="34" charset="0"/>
                    <a:ea typeface="Cambria Math" panose="02040503050406030204" pitchFamily="18" charset="0"/>
                  </a:rPr>
                  <a:t> </a:t>
                </a:r>
                <a14:m>
                  <m:oMath xmlns:m="http://schemas.openxmlformats.org/officeDocument/2006/math">
                    <m:r>
                      <m:rPr>
                        <m:nor/>
                      </m:rPr>
                      <a:rPr lang="en-US" sz="2000" dirty="0" smtClean="0">
                        <a:solidFill>
                          <a:srgbClr val="0070C0"/>
                        </a:solidFill>
                        <a:latin typeface="Century Gothic" panose="020B0502020202020204" pitchFamily="34" charset="0"/>
                        <a:ea typeface="Cambria Math" panose="02040503050406030204" pitchFamily="18" charset="0"/>
                      </a:rPr>
                      <m:t>µ</m:t>
                    </m:r>
                  </m:oMath>
                </a14:m>
                <a:r>
                  <a:rPr lang="en-GB" sz="2000" dirty="0">
                    <a:solidFill>
                      <a:srgbClr val="0070C0"/>
                    </a:solidFill>
                    <a:latin typeface="Century Gothic" panose="020B0502020202020204" pitchFamily="34" charset="0"/>
                  </a:rPr>
                  <a:t>m </a:t>
                </a:r>
              </a:p>
              <a:p>
                <a:r>
                  <a:rPr lang="en-GB" sz="2000" dirty="0">
                    <a:solidFill>
                      <a:srgbClr val="0070C0"/>
                    </a:solidFill>
                    <a:latin typeface="Century Gothic" panose="020B0502020202020204" pitchFamily="34" charset="0"/>
                  </a:rPr>
                  <a:t>	           </a:t>
                </a:r>
                <a:r>
                  <a:rPr lang="en-GB" sz="2000" b="1" dirty="0">
                    <a:solidFill>
                      <a:srgbClr val="0070C0"/>
                    </a:solidFill>
                    <a:latin typeface="Century Gothic" panose="020B0502020202020204" pitchFamily="34" charset="0"/>
                  </a:rPr>
                  <a:t>= </a:t>
                </a:r>
                <a:r>
                  <a:rPr lang="en-GB" sz="2000" b="1" dirty="0">
                    <a:solidFill>
                      <a:schemeClr val="accent1"/>
                    </a:solidFill>
                    <a:latin typeface="Century Gothic" panose="020B0502020202020204" pitchFamily="34" charset="0"/>
                  </a:rPr>
                  <a:t>0.05mm </a:t>
                </a:r>
              </a:p>
            </p:txBody>
          </p:sp>
        </mc:Choice>
        <mc:Fallback xmlns="">
          <p:sp>
            <p:nvSpPr>
              <p:cNvPr id="9" name="TextBox 8">
                <a:extLst>
                  <a:ext uri="{FF2B5EF4-FFF2-40B4-BE49-F238E27FC236}">
                    <a16:creationId xmlns:a16="http://schemas.microsoft.com/office/drawing/2014/main" id="{9F5D57BB-8327-7BBB-7B77-04FB79C241C6}"/>
                  </a:ext>
                </a:extLst>
              </p:cNvPr>
              <p:cNvSpPr txBox="1">
                <a:spLocks noRot="1" noChangeAspect="1" noMove="1" noResize="1" noEditPoints="1" noAdjustHandles="1" noChangeArrowheads="1" noChangeShapeType="1" noTextEdit="1"/>
              </p:cNvSpPr>
              <p:nvPr/>
            </p:nvSpPr>
            <p:spPr>
              <a:xfrm>
                <a:off x="6698977" y="2895689"/>
                <a:ext cx="3167855" cy="707886"/>
              </a:xfrm>
              <a:prstGeom prst="rect">
                <a:avLst/>
              </a:prstGeom>
              <a:blipFill>
                <a:blip r:embed="rId3"/>
                <a:stretch>
                  <a:fillRect l="-1992" t="-5357" r="-797" b="-14286"/>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72116058-A352-57C5-BE46-8A07096E7DB7}"/>
              </a:ext>
            </a:extLst>
          </p:cNvPr>
          <p:cNvSpPr txBox="1"/>
          <p:nvPr/>
        </p:nvSpPr>
        <p:spPr>
          <a:xfrm>
            <a:off x="377273" y="3606182"/>
            <a:ext cx="6128950" cy="923330"/>
          </a:xfrm>
          <a:prstGeom prst="rect">
            <a:avLst/>
          </a:prstGeom>
          <a:noFill/>
        </p:spPr>
        <p:txBody>
          <a:bodyPr wrap="square">
            <a:spAutoFit/>
          </a:bodyPr>
          <a:lstStyle/>
          <a:p>
            <a:r>
              <a:rPr lang="en-US" sz="1800" dirty="0">
                <a:solidFill>
                  <a:schemeClr val="accent1"/>
                </a:solidFill>
                <a:latin typeface="Century Gothic" panose="020B0502020202020204" pitchFamily="34" charset="0"/>
              </a:rPr>
              <a:t>Magnification</a:t>
            </a:r>
            <a:r>
              <a:rPr lang="en-US" sz="1800" b="1" dirty="0">
                <a:solidFill>
                  <a:schemeClr val="accent1"/>
                </a:solidFill>
                <a:latin typeface="Century Gothic" panose="020B0502020202020204" pitchFamily="34" charset="0"/>
              </a:rPr>
              <a:t> </a:t>
            </a:r>
            <a:r>
              <a:rPr lang="en-US" sz="1800" dirty="0">
                <a:solidFill>
                  <a:schemeClr val="accent1"/>
                </a:solidFill>
                <a:latin typeface="Century Gothic" panose="020B0502020202020204" pitchFamily="34" charset="0"/>
              </a:rPr>
              <a:t>= </a:t>
            </a:r>
            <a:r>
              <a:rPr lang="en-US" sz="1800" u="sng" dirty="0">
                <a:solidFill>
                  <a:schemeClr val="accent1"/>
                </a:solidFill>
                <a:latin typeface="Century Gothic" panose="020B0502020202020204" pitchFamily="34" charset="0"/>
              </a:rPr>
              <a:t>Size of Image</a:t>
            </a:r>
          </a:p>
          <a:p>
            <a:r>
              <a:rPr lang="en-US" sz="1800" dirty="0">
                <a:solidFill>
                  <a:schemeClr val="accent1"/>
                </a:solidFill>
                <a:latin typeface="Century Gothic" panose="020B0502020202020204" pitchFamily="34" charset="0"/>
              </a:rPr>
              <a:t>                             Size of object</a:t>
            </a:r>
          </a:p>
          <a:p>
            <a:r>
              <a:rPr lang="en-US" sz="1800" dirty="0">
                <a:solidFill>
                  <a:schemeClr val="accent1"/>
                </a:solidFill>
                <a:latin typeface="Century Gothic" panose="020B0502020202020204" pitchFamily="34" charset="0"/>
              </a:rPr>
              <a:t> </a:t>
            </a:r>
          </a:p>
        </p:txBody>
      </p:sp>
      <p:sp>
        <p:nvSpPr>
          <p:cNvPr id="26" name="TextBox 25">
            <a:extLst>
              <a:ext uri="{FF2B5EF4-FFF2-40B4-BE49-F238E27FC236}">
                <a16:creationId xmlns:a16="http://schemas.microsoft.com/office/drawing/2014/main" id="{14C9C938-61BA-DEC6-84DC-9BF618BA1597}"/>
              </a:ext>
            </a:extLst>
          </p:cNvPr>
          <p:cNvSpPr txBox="1"/>
          <p:nvPr/>
        </p:nvSpPr>
        <p:spPr>
          <a:xfrm>
            <a:off x="419669" y="4400630"/>
            <a:ext cx="6128950" cy="646331"/>
          </a:xfrm>
          <a:prstGeom prst="rect">
            <a:avLst/>
          </a:prstGeom>
          <a:noFill/>
        </p:spPr>
        <p:txBody>
          <a:bodyPr wrap="square">
            <a:spAutoFit/>
          </a:bodyPr>
          <a:lstStyle/>
          <a:p>
            <a:r>
              <a:rPr lang="en-US" sz="1800" dirty="0">
                <a:solidFill>
                  <a:schemeClr val="accent1"/>
                </a:solidFill>
                <a:latin typeface="Century Gothic" panose="020B0502020202020204" pitchFamily="34" charset="0"/>
              </a:rPr>
              <a:t>Magnification = </a:t>
            </a:r>
            <a:r>
              <a:rPr lang="en-US" sz="1800" u="sng"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2  </a:t>
            </a:r>
            <a:r>
              <a:rPr lang="en-US" u="sng" dirty="0">
                <a:solidFill>
                  <a:srgbClr val="ECF1F9"/>
                </a:solidFill>
                <a:latin typeface="Century Gothic" panose="020B0502020202020204" pitchFamily="34" charset="0"/>
              </a:rPr>
              <a:t>h</a:t>
            </a:r>
            <a:endParaRPr lang="en-US" sz="1800" u="sng" dirty="0">
              <a:solidFill>
                <a:srgbClr val="ECF1F9"/>
              </a:solidFill>
              <a:latin typeface="Century Gothic" panose="020B0502020202020204" pitchFamily="34" charset="0"/>
            </a:endParaRPr>
          </a:p>
          <a:p>
            <a:r>
              <a:rPr lang="en-US" sz="1800" dirty="0">
                <a:solidFill>
                  <a:schemeClr val="accent1"/>
                </a:solidFill>
                <a:latin typeface="Century Gothic" panose="020B0502020202020204" pitchFamily="34" charset="0"/>
              </a:rPr>
              <a:t>                          </a:t>
            </a:r>
            <a:r>
              <a:rPr lang="en-US" dirty="0">
                <a:solidFill>
                  <a:schemeClr val="accent1"/>
                </a:solidFill>
                <a:latin typeface="Century Gothic" panose="020B0502020202020204" pitchFamily="34" charset="0"/>
              </a:rPr>
              <a:t>   </a:t>
            </a:r>
            <a:r>
              <a:rPr lang="en-US" sz="1800" dirty="0">
                <a:solidFill>
                  <a:schemeClr val="accent1"/>
                </a:solidFill>
                <a:latin typeface="Century Gothic" panose="020B0502020202020204" pitchFamily="34" charset="0"/>
              </a:rPr>
              <a:t>0.05</a:t>
            </a:r>
          </a:p>
        </p:txBody>
      </p:sp>
      <p:sp>
        <p:nvSpPr>
          <p:cNvPr id="27" name="TextBox 26">
            <a:extLst>
              <a:ext uri="{FF2B5EF4-FFF2-40B4-BE49-F238E27FC236}">
                <a16:creationId xmlns:a16="http://schemas.microsoft.com/office/drawing/2014/main" id="{D15A48E0-4970-D6AE-3F2B-F1290E31D634}"/>
              </a:ext>
            </a:extLst>
          </p:cNvPr>
          <p:cNvSpPr txBox="1"/>
          <p:nvPr/>
        </p:nvSpPr>
        <p:spPr>
          <a:xfrm>
            <a:off x="419669" y="5518243"/>
            <a:ext cx="6128950" cy="369332"/>
          </a:xfrm>
          <a:prstGeom prst="rect">
            <a:avLst/>
          </a:prstGeom>
          <a:noFill/>
        </p:spPr>
        <p:txBody>
          <a:bodyPr wrap="square">
            <a:spAutoFit/>
          </a:bodyPr>
          <a:lstStyle/>
          <a:p>
            <a:r>
              <a:rPr lang="en-US" sz="1800" dirty="0">
                <a:solidFill>
                  <a:schemeClr val="accent1"/>
                </a:solidFill>
                <a:latin typeface="Century Gothic" panose="020B0502020202020204" pitchFamily="34" charset="0"/>
              </a:rPr>
              <a:t>Magnification =  X40 </a:t>
            </a:r>
          </a:p>
        </p:txBody>
      </p:sp>
    </p:spTree>
    <p:extLst>
      <p:ext uri="{BB962C8B-B14F-4D97-AF65-F5344CB8AC3E}">
        <p14:creationId xmlns:p14="http://schemas.microsoft.com/office/powerpoint/2010/main" val="21937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5" grpId="0"/>
      <p:bldP spid="26"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0933" y="152400"/>
            <a:ext cx="10620375" cy="720725"/>
          </a:xfrm>
        </p:spPr>
        <p:txBody>
          <a:bodyPr>
            <a:normAutofit/>
          </a:bodyPr>
          <a:lstStyle/>
          <a:p>
            <a:r>
              <a:rPr lang="en-GB" sz="2600" b="1" dirty="0">
                <a:latin typeface="Century Gothic" panose="020B0502020202020204" pitchFamily="34" charset="0"/>
              </a:rPr>
              <a:t>We: Worked example</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AFEC162-7CB1-22AC-95C4-F0132FEE9F8A}"/>
                  </a:ext>
                </a:extLst>
              </p:cNvPr>
              <p:cNvSpPr txBox="1"/>
              <p:nvPr/>
            </p:nvSpPr>
            <p:spPr>
              <a:xfrm>
                <a:off x="419669" y="964644"/>
                <a:ext cx="8528732" cy="1323439"/>
              </a:xfrm>
              <a:prstGeom prst="rect">
                <a:avLst/>
              </a:prstGeom>
              <a:noFill/>
            </p:spPr>
            <p:txBody>
              <a:bodyPr wrap="square" rtlCol="0">
                <a:spAutoFit/>
              </a:bodyPr>
              <a:lstStyle/>
              <a:p>
                <a:r>
                  <a:rPr lang="en-GB" sz="2000" dirty="0">
                    <a:latin typeface="Century Gothic" panose="020B0502020202020204" pitchFamily="34" charset="0"/>
                  </a:rPr>
                  <a:t>The real length of one muscle cell is 0.8 mm. </a:t>
                </a:r>
              </a:p>
              <a:p>
                <a:endParaRPr lang="en-GB" sz="2000" dirty="0">
                  <a:latin typeface="Century Gothic" panose="020B0502020202020204" pitchFamily="34" charset="0"/>
                </a:endParaRPr>
              </a:p>
              <a:p>
                <a:r>
                  <a:rPr lang="en-GB" sz="2000" dirty="0">
                    <a:latin typeface="Century Gothic" panose="020B0502020202020204" pitchFamily="34" charset="0"/>
                  </a:rPr>
                  <a:t>Calculate the image length </a:t>
                </a:r>
                <a:r>
                  <a:rPr lang="en-GB" sz="2000" dirty="0">
                    <a:solidFill>
                      <a:schemeClr val="tx1"/>
                    </a:solidFill>
                    <a:latin typeface="Century Gothic" panose="020B0502020202020204" pitchFamily="34" charset="0"/>
                  </a:rPr>
                  <a:t>in </a:t>
                </a:r>
                <a14:m>
                  <m:oMath xmlns:m="http://schemas.openxmlformats.org/officeDocument/2006/math">
                    <m:r>
                      <m:rPr>
                        <m:nor/>
                      </m:rPr>
                      <a:rPr lang="en-US" sz="2000" dirty="0">
                        <a:solidFill>
                          <a:schemeClr val="tx1"/>
                        </a:solidFill>
                        <a:latin typeface="Century Gothic" panose="020B0502020202020204" pitchFamily="34" charset="0"/>
                        <a:ea typeface="Cambria Math" panose="02040503050406030204" pitchFamily="18" charset="0"/>
                      </a:rPr>
                      <m:t>µ</m:t>
                    </m:r>
                  </m:oMath>
                </a14:m>
                <a:r>
                  <a:rPr lang="en-GB" sz="2000" dirty="0">
                    <a:solidFill>
                      <a:schemeClr val="tx1"/>
                    </a:solidFill>
                    <a:latin typeface="Century Gothic" panose="020B0502020202020204" pitchFamily="34" charset="0"/>
                  </a:rPr>
                  <a:t>m if </a:t>
                </a:r>
                <a:r>
                  <a:rPr lang="en-GB" sz="2000" dirty="0">
                    <a:latin typeface="Century Gothic" panose="020B0502020202020204" pitchFamily="34" charset="0"/>
                  </a:rPr>
                  <a:t>the muscle cell is viewed at a magnification of ×20</a:t>
                </a:r>
              </a:p>
            </p:txBody>
          </p:sp>
        </mc:Choice>
        <mc:Fallback xmlns="">
          <p:sp>
            <p:nvSpPr>
              <p:cNvPr id="3" name="TextBox 2">
                <a:extLst>
                  <a:ext uri="{FF2B5EF4-FFF2-40B4-BE49-F238E27FC236}">
                    <a16:creationId xmlns:a16="http://schemas.microsoft.com/office/drawing/2014/main" id="{9AFEC162-7CB1-22AC-95C4-F0132FEE9F8A}"/>
                  </a:ext>
                </a:extLst>
              </p:cNvPr>
              <p:cNvSpPr txBox="1">
                <a:spLocks noRot="1" noChangeAspect="1" noMove="1" noResize="1" noEditPoints="1" noAdjustHandles="1" noChangeArrowheads="1" noChangeShapeType="1" noTextEdit="1"/>
              </p:cNvSpPr>
              <p:nvPr/>
            </p:nvSpPr>
            <p:spPr>
              <a:xfrm>
                <a:off x="419669" y="964644"/>
                <a:ext cx="8528732" cy="1323439"/>
              </a:xfrm>
              <a:prstGeom prst="rect">
                <a:avLst/>
              </a:prstGeom>
              <a:blipFill>
                <a:blip r:embed="rId2"/>
                <a:stretch>
                  <a:fillRect l="-786" t="-2304" b="-7373"/>
                </a:stretch>
              </a:blipFill>
            </p:spPr>
            <p:txBody>
              <a:bodyPr/>
              <a:lstStyle/>
              <a:p>
                <a:r>
                  <a:rPr lang="en-GB">
                    <a:noFill/>
                  </a:rPr>
                  <a:t> </a:t>
                </a:r>
              </a:p>
            </p:txBody>
          </p:sp>
        </mc:Fallback>
      </mc:AlternateContent>
      <p:sp>
        <p:nvSpPr>
          <p:cNvPr id="18" name="Oval 17">
            <a:extLst>
              <a:ext uri="{FF2B5EF4-FFF2-40B4-BE49-F238E27FC236}">
                <a16:creationId xmlns:a16="http://schemas.microsoft.com/office/drawing/2014/main" id="{7EE6CA0F-1B92-C0A0-14FD-29718DD246E0}"/>
              </a:ext>
            </a:extLst>
          </p:cNvPr>
          <p:cNvSpPr/>
          <p:nvPr/>
        </p:nvSpPr>
        <p:spPr>
          <a:xfrm>
            <a:off x="9528365" y="152400"/>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V</a:t>
            </a:r>
          </a:p>
          <a:p>
            <a:pPr algn="ctr"/>
            <a:r>
              <a:rPr lang="en-GB" sz="2400" b="1" dirty="0">
                <a:solidFill>
                  <a:schemeClr val="tx1"/>
                </a:solidFill>
                <a:latin typeface="Century Gothic" panose="020B0502020202020204" pitchFamily="34" charset="0"/>
              </a:rPr>
              <a:t>E</a:t>
            </a:r>
          </a:p>
          <a:p>
            <a:pPr algn="ctr"/>
            <a:r>
              <a:rPr lang="en-GB" sz="2400" b="1" dirty="0">
                <a:solidFill>
                  <a:schemeClr val="tx1"/>
                </a:solidFill>
                <a:latin typeface="Century Gothic" panose="020B0502020202020204" pitchFamily="34" charset="0"/>
              </a:rPr>
              <a:t>S</a:t>
            </a:r>
          </a:p>
          <a:p>
            <a:pPr algn="ctr"/>
            <a:r>
              <a:rPr lang="en-GB" sz="2400" b="1" dirty="0">
                <a:solidFill>
                  <a:schemeClr val="tx1"/>
                </a:solidFill>
                <a:latin typeface="Century Gothic" panose="020B0502020202020204" pitchFamily="34" charset="0"/>
              </a:rPr>
              <a:t>C</a:t>
            </a:r>
          </a:p>
          <a:p>
            <a:pPr algn="ctr"/>
            <a:r>
              <a:rPr lang="en-GB" sz="2400" b="1" dirty="0">
                <a:solidFill>
                  <a:schemeClr val="tx1"/>
                </a:solidFill>
                <a:latin typeface="Century Gothic" panose="020B0502020202020204" pitchFamily="34" charset="0"/>
              </a:rPr>
              <a:t>U</a:t>
            </a:r>
            <a:endParaRPr lang="en-GB" sz="2400" dirty="0">
              <a:solidFill>
                <a:schemeClr val="tx1"/>
              </a:solidFill>
              <a:latin typeface="Century Gothic" panose="020B0502020202020204" pitchFamily="34" charset="0"/>
            </a:endParaRPr>
          </a:p>
        </p:txBody>
      </p:sp>
      <p:sp>
        <p:nvSpPr>
          <p:cNvPr id="7" name="TextBox 6">
            <a:extLst>
              <a:ext uri="{FF2B5EF4-FFF2-40B4-BE49-F238E27FC236}">
                <a16:creationId xmlns:a16="http://schemas.microsoft.com/office/drawing/2014/main" id="{2C6B6989-4F83-BED2-AC94-C10C5962072B}"/>
              </a:ext>
            </a:extLst>
          </p:cNvPr>
          <p:cNvSpPr txBox="1"/>
          <p:nvPr/>
        </p:nvSpPr>
        <p:spPr>
          <a:xfrm>
            <a:off x="419669" y="2822254"/>
            <a:ext cx="2720617"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Magnification = X 20</a:t>
            </a:r>
          </a:p>
        </p:txBody>
      </p:sp>
      <p:sp>
        <p:nvSpPr>
          <p:cNvPr id="8" name="TextBox 7">
            <a:extLst>
              <a:ext uri="{FF2B5EF4-FFF2-40B4-BE49-F238E27FC236}">
                <a16:creationId xmlns:a16="http://schemas.microsoft.com/office/drawing/2014/main" id="{12B68FFA-EDBE-466F-F49A-61B1244EB126}"/>
              </a:ext>
            </a:extLst>
          </p:cNvPr>
          <p:cNvSpPr txBox="1"/>
          <p:nvPr/>
        </p:nvSpPr>
        <p:spPr>
          <a:xfrm>
            <a:off x="3465786" y="2794275"/>
            <a:ext cx="2284600"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image = ?</a:t>
            </a:r>
          </a:p>
        </p:txBody>
      </p:sp>
      <p:sp>
        <p:nvSpPr>
          <p:cNvPr id="9" name="TextBox 8">
            <a:extLst>
              <a:ext uri="{FF2B5EF4-FFF2-40B4-BE49-F238E27FC236}">
                <a16:creationId xmlns:a16="http://schemas.microsoft.com/office/drawing/2014/main" id="{9F5D57BB-8327-7BBB-7B77-04FB79C241C6}"/>
              </a:ext>
            </a:extLst>
          </p:cNvPr>
          <p:cNvSpPr txBox="1"/>
          <p:nvPr/>
        </p:nvSpPr>
        <p:spPr>
          <a:xfrm>
            <a:off x="6741373" y="2822254"/>
            <a:ext cx="3119765" cy="707886"/>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object = 0.8</a:t>
            </a:r>
            <a:r>
              <a:rPr lang="en-US" sz="2000" dirty="0">
                <a:latin typeface="Century Gothic" panose="020B0502020202020204" pitchFamily="34" charset="0"/>
                <a:ea typeface="Cambria Math" panose="02040503050406030204" pitchFamily="18" charset="0"/>
              </a:rPr>
              <a:t> </a:t>
            </a:r>
            <a:r>
              <a:rPr lang="en-GB" sz="2000" dirty="0">
                <a:solidFill>
                  <a:srgbClr val="0070C0"/>
                </a:solidFill>
                <a:latin typeface="Century Gothic" panose="020B0502020202020204" pitchFamily="34" charset="0"/>
              </a:rPr>
              <a:t>mm </a:t>
            </a:r>
          </a:p>
          <a:p>
            <a:r>
              <a:rPr lang="en-GB" sz="2000" dirty="0">
                <a:solidFill>
                  <a:srgbClr val="0070C0"/>
                </a:solidFill>
                <a:latin typeface="Century Gothic" panose="020B0502020202020204" pitchFamily="34" charset="0"/>
              </a:rPr>
              <a:t>	</a:t>
            </a:r>
            <a:endParaRPr lang="en-GB" sz="2000" b="1" dirty="0">
              <a:solidFill>
                <a:schemeClr val="accent1"/>
              </a:solidFill>
              <a:latin typeface="Century Gothic" panose="020B0502020202020204" pitchFamily="34" charset="0"/>
            </a:endParaRPr>
          </a:p>
        </p:txBody>
      </p:sp>
      <p:sp>
        <p:nvSpPr>
          <p:cNvPr id="25" name="TextBox 24">
            <a:extLst>
              <a:ext uri="{FF2B5EF4-FFF2-40B4-BE49-F238E27FC236}">
                <a16:creationId xmlns:a16="http://schemas.microsoft.com/office/drawing/2014/main" id="{72116058-A352-57C5-BE46-8A07096E7DB7}"/>
              </a:ext>
            </a:extLst>
          </p:cNvPr>
          <p:cNvSpPr txBox="1"/>
          <p:nvPr/>
        </p:nvSpPr>
        <p:spPr>
          <a:xfrm>
            <a:off x="419669" y="3532747"/>
            <a:ext cx="6128950" cy="1015663"/>
          </a:xfrm>
          <a:prstGeom prst="rect">
            <a:avLst/>
          </a:prstGeom>
          <a:noFill/>
        </p:spPr>
        <p:txBody>
          <a:bodyPr wrap="square">
            <a:spAutoFit/>
          </a:bodyPr>
          <a:lstStyle/>
          <a:p>
            <a:r>
              <a:rPr lang="en-US" sz="2000" dirty="0">
                <a:solidFill>
                  <a:schemeClr val="accent1"/>
                </a:solidFill>
                <a:latin typeface="Century Gothic" panose="020B0502020202020204" pitchFamily="34" charset="0"/>
              </a:rPr>
              <a:t>20</a:t>
            </a:r>
            <a:r>
              <a:rPr lang="en-US" sz="2000" b="1" dirty="0">
                <a:solidFill>
                  <a:schemeClr val="accent1"/>
                </a:solidFill>
                <a:latin typeface="Century Gothic" panose="020B0502020202020204" pitchFamily="34" charset="0"/>
              </a:rPr>
              <a:t> </a:t>
            </a:r>
            <a:r>
              <a:rPr lang="en-US" sz="2000" dirty="0">
                <a:solidFill>
                  <a:schemeClr val="accent1"/>
                </a:solidFill>
                <a:latin typeface="Century Gothic" panose="020B0502020202020204" pitchFamily="34" charset="0"/>
              </a:rPr>
              <a:t>= </a:t>
            </a:r>
            <a:r>
              <a:rPr lang="en-US" sz="2000" u="sng" dirty="0">
                <a:solidFill>
                  <a:schemeClr val="accent1"/>
                </a:solidFill>
                <a:latin typeface="Century Gothic" panose="020B0502020202020204" pitchFamily="34" charset="0"/>
              </a:rPr>
              <a:t>Size of Image</a:t>
            </a:r>
          </a:p>
          <a:p>
            <a:r>
              <a:rPr lang="en-US" sz="2000" dirty="0">
                <a:solidFill>
                  <a:schemeClr val="accent1"/>
                </a:solidFill>
                <a:latin typeface="Century Gothic" panose="020B0502020202020204" pitchFamily="34" charset="0"/>
              </a:rPr>
              <a:t>                  0.8</a:t>
            </a:r>
          </a:p>
          <a:p>
            <a:r>
              <a:rPr lang="en-US" sz="2000" dirty="0">
                <a:solidFill>
                  <a:schemeClr val="accent1"/>
                </a:solidFill>
                <a:latin typeface="Century Gothic" panose="020B0502020202020204" pitchFamily="34" charset="0"/>
              </a:rPr>
              <a:t>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4C9C938-61BA-DEC6-84DC-9BF618BA1597}"/>
                  </a:ext>
                </a:extLst>
              </p:cNvPr>
              <p:cNvSpPr txBox="1"/>
              <p:nvPr/>
            </p:nvSpPr>
            <p:spPr>
              <a:xfrm>
                <a:off x="462065" y="4327195"/>
                <a:ext cx="6128950" cy="1015663"/>
              </a:xfrm>
              <a:prstGeom prst="rect">
                <a:avLst/>
              </a:prstGeom>
              <a:noFill/>
            </p:spPr>
            <p:txBody>
              <a:bodyPr wrap="square">
                <a:spAutoFit/>
              </a:bodyPr>
              <a:lstStyle/>
              <a:p>
                <a:r>
                  <a:rPr lang="en-US" sz="2000" dirty="0">
                    <a:solidFill>
                      <a:srgbClr val="0070C0"/>
                    </a:solidFill>
                    <a:latin typeface="Century Gothic" panose="020B0502020202020204" pitchFamily="34" charset="0"/>
                  </a:rPr>
                  <a:t>Size of image in </a:t>
                </a:r>
                <a:r>
                  <a:rPr lang="en-GB" sz="2000" dirty="0">
                    <a:solidFill>
                      <a:srgbClr val="0070C0"/>
                    </a:solidFill>
                    <a:latin typeface="Century Gothic" panose="020B0502020202020204" pitchFamily="34" charset="0"/>
                  </a:rPr>
                  <a:t>mm</a:t>
                </a:r>
                <a:r>
                  <a:rPr lang="en-US" sz="2000" dirty="0">
                    <a:solidFill>
                      <a:srgbClr val="0070C0"/>
                    </a:solidFill>
                    <a:latin typeface="Century Gothic" panose="020B0502020202020204" pitchFamily="34" charset="0"/>
                  </a:rPr>
                  <a:t>  = 16</a:t>
                </a:r>
              </a:p>
              <a:p>
                <a:endParaRPr lang="en-US" sz="2000" dirty="0">
                  <a:solidFill>
                    <a:srgbClr val="0070C0"/>
                  </a:solidFill>
                  <a:latin typeface="Century Gothic" panose="020B0502020202020204" pitchFamily="34" charset="0"/>
                </a:endParaRPr>
              </a:p>
              <a:p>
                <a:r>
                  <a:rPr lang="en-US" sz="2000" dirty="0">
                    <a:solidFill>
                      <a:srgbClr val="0070C0"/>
                    </a:solidFill>
                    <a:latin typeface="Century Gothic" panose="020B0502020202020204" pitchFamily="34" charset="0"/>
                  </a:rPr>
                  <a:t>Size of image in </a:t>
                </a:r>
                <a14:m>
                  <m:oMath xmlns:m="http://schemas.openxmlformats.org/officeDocument/2006/math">
                    <m:r>
                      <m:rPr>
                        <m:nor/>
                      </m:rPr>
                      <a:rPr lang="en-US" sz="2000" dirty="0">
                        <a:solidFill>
                          <a:srgbClr val="0070C0"/>
                        </a:solidFill>
                        <a:latin typeface="Century Gothic" panose="020B0502020202020204" pitchFamily="34" charset="0"/>
                        <a:ea typeface="Cambria Math" panose="02040503050406030204" pitchFamily="18" charset="0"/>
                      </a:rPr>
                      <m:t>µ</m:t>
                    </m:r>
                  </m:oMath>
                </a14:m>
                <a:r>
                  <a:rPr lang="en-GB" sz="2000" dirty="0">
                    <a:solidFill>
                      <a:srgbClr val="0070C0"/>
                    </a:solidFill>
                    <a:latin typeface="Century Gothic" panose="020B0502020202020204" pitchFamily="34" charset="0"/>
                  </a:rPr>
                  <a:t>m = 16,000</a:t>
                </a:r>
                <a:endParaRPr lang="en-US" sz="2000" dirty="0">
                  <a:solidFill>
                    <a:srgbClr val="0070C0"/>
                  </a:solidFill>
                  <a:latin typeface="Century Gothic" panose="020B0502020202020204" pitchFamily="34" charset="0"/>
                </a:endParaRPr>
              </a:p>
            </p:txBody>
          </p:sp>
        </mc:Choice>
        <mc:Fallback xmlns="">
          <p:sp>
            <p:nvSpPr>
              <p:cNvPr id="26" name="TextBox 25">
                <a:extLst>
                  <a:ext uri="{FF2B5EF4-FFF2-40B4-BE49-F238E27FC236}">
                    <a16:creationId xmlns:a16="http://schemas.microsoft.com/office/drawing/2014/main" id="{14C9C938-61BA-DEC6-84DC-9BF618BA1597}"/>
                  </a:ext>
                </a:extLst>
              </p:cNvPr>
              <p:cNvSpPr txBox="1">
                <a:spLocks noRot="1" noChangeAspect="1" noMove="1" noResize="1" noEditPoints="1" noAdjustHandles="1" noChangeArrowheads="1" noChangeShapeType="1" noTextEdit="1"/>
              </p:cNvSpPr>
              <p:nvPr/>
            </p:nvSpPr>
            <p:spPr>
              <a:xfrm>
                <a:off x="462065" y="4327195"/>
                <a:ext cx="6128950" cy="1015663"/>
              </a:xfrm>
              <a:prstGeom prst="rect">
                <a:avLst/>
              </a:prstGeom>
              <a:blipFill>
                <a:blip r:embed="rId3"/>
                <a:stretch>
                  <a:fillRect l="-1095" t="-3614" b="-10241"/>
                </a:stretch>
              </a:blipFill>
            </p:spPr>
            <p:txBody>
              <a:bodyPr/>
              <a:lstStyle/>
              <a:p>
                <a:r>
                  <a:rPr lang="en-GB">
                    <a:noFill/>
                  </a:rPr>
                  <a:t> </a:t>
                </a:r>
              </a:p>
            </p:txBody>
          </p:sp>
        </mc:Fallback>
      </mc:AlternateContent>
    </p:spTree>
    <p:extLst>
      <p:ext uri="{BB962C8B-B14F-4D97-AF65-F5344CB8AC3E}">
        <p14:creationId xmlns:p14="http://schemas.microsoft.com/office/powerpoint/2010/main" val="2881647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25"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864850"/>
            <a:ext cx="10916894" cy="5539978"/>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State the function of a microscope.</a:t>
            </a:r>
          </a:p>
          <a:p>
            <a:pPr marL="457200" indent="-457200">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the key steps involved in the aseptic technique.</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Explain why inoculated petri dishes are secured with tape but not the whole way round.</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Describe how to calculate the total magnification of a microscope.</a:t>
            </a:r>
          </a:p>
          <a:p>
            <a:pPr marL="457200" indent="-457200">
              <a:buAutoNum type="arabicPeriod" startAt="2"/>
            </a:pPr>
            <a:endParaRPr lang="en-GB" sz="2400">
              <a:latin typeface="Century Gothic" panose="020B0502020202020204" pitchFamily="34" charset="0"/>
            </a:endParaRPr>
          </a:p>
          <a:p>
            <a:pPr marL="457200" indent="-457200">
              <a:buAutoNum type="arabicPeriod" startAt="2"/>
            </a:pPr>
            <a:endParaRPr lang="en-GB" sz="2400">
              <a:latin typeface="Century Gothic" panose="020B0502020202020204" pitchFamily="34" charset="0"/>
            </a:endParaRPr>
          </a:p>
          <a:p>
            <a:pPr marL="457200" indent="-457200">
              <a:buAutoNum type="arabicPeriod" startAt="2"/>
            </a:pPr>
            <a:r>
              <a:rPr lang="en-GB" sz="2400">
                <a:latin typeface="Century Gothic" panose="020B0502020202020204" pitchFamily="34" charset="0"/>
              </a:rPr>
              <a:t>Name the part of the microscope where the slide is placed.</a:t>
            </a:r>
          </a:p>
        </p:txBody>
      </p:sp>
      <p:sp>
        <p:nvSpPr>
          <p:cNvPr id="9" name="TextBox 8"/>
          <p:cNvSpPr txBox="1"/>
          <p:nvPr/>
        </p:nvSpPr>
        <p:spPr>
          <a:xfrm>
            <a:off x="989999" y="1546684"/>
            <a:ext cx="10306358"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To magnify small objects that would otherwise not be visible to the naked eye.</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Microscopes</a:t>
            </a:r>
          </a:p>
        </p:txBody>
      </p:sp>
      <p:sp>
        <p:nvSpPr>
          <p:cNvPr id="10" name="TextBox 9"/>
          <p:cNvSpPr txBox="1"/>
          <p:nvPr/>
        </p:nvSpPr>
        <p:spPr>
          <a:xfrm>
            <a:off x="989999" y="2673715"/>
            <a:ext cx="10466895"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Petri dish is sterilised, the inoculating loop is sterilised, the agar lid is secured (but not completely sealed), the dish is incubated at 25 ºC.</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9" y="4127455"/>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Secured with tape to avoid contamination of the plate. Gaps are left to let oxygen in to keep the conditions aerobic.</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989998" y="5254486"/>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Total magnification = eyepiece lens magnification x objective lens magnification</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89997" y="6346009"/>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stage</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70933" y="152400"/>
            <a:ext cx="10620375" cy="720725"/>
          </a:xfrm>
        </p:spPr>
        <p:txBody>
          <a:bodyPr>
            <a:normAutofit/>
          </a:bodyPr>
          <a:lstStyle/>
          <a:p>
            <a:r>
              <a:rPr lang="en-GB" sz="2600" b="1" dirty="0">
                <a:latin typeface="Century Gothic" panose="020B0502020202020204" pitchFamily="34" charset="0"/>
              </a:rPr>
              <a:t>You: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377273" y="805607"/>
            <a:ext cx="9434993" cy="1877437"/>
          </a:xfrm>
          <a:prstGeom prst="rect">
            <a:avLst/>
          </a:prstGeom>
          <a:noFill/>
        </p:spPr>
        <p:txBody>
          <a:bodyPr wrap="square" rtlCol="0">
            <a:spAutoFit/>
          </a:bodyPr>
          <a:lstStyle/>
          <a:p>
            <a:pPr algn="l">
              <a:spcBef>
                <a:spcPts val="1200"/>
              </a:spcBef>
              <a:spcAft>
                <a:spcPts val="0"/>
              </a:spcAft>
            </a:pPr>
            <a:r>
              <a:rPr lang="en-GB" sz="1800" b="0" i="0" dirty="0">
                <a:solidFill>
                  <a:srgbClr val="222222"/>
                </a:solidFill>
                <a:effectLst/>
                <a:latin typeface="Century Gothic" panose="020B0502020202020204" pitchFamily="34" charset="0"/>
              </a:rPr>
              <a:t>A student viewed a section of a leaf using a microscope.</a:t>
            </a:r>
          </a:p>
          <a:p>
            <a:pPr algn="l">
              <a:spcBef>
                <a:spcPts val="1200"/>
              </a:spcBef>
              <a:spcAft>
                <a:spcPts val="0"/>
              </a:spcAft>
            </a:pPr>
            <a:r>
              <a:rPr lang="en-GB" sz="1800" b="0" i="0" dirty="0">
                <a:solidFill>
                  <a:srgbClr val="222222"/>
                </a:solidFill>
                <a:effectLst/>
                <a:latin typeface="Century Gothic" panose="020B0502020202020204" pitchFamily="34" charset="0"/>
              </a:rPr>
              <a:t>The student measured the length of one of the palisade cells.</a:t>
            </a:r>
          </a:p>
          <a:p>
            <a:pPr algn="l">
              <a:spcBef>
                <a:spcPts val="1200"/>
              </a:spcBef>
              <a:spcAft>
                <a:spcPts val="0"/>
              </a:spcAft>
            </a:pPr>
            <a:r>
              <a:rPr lang="en-GB" sz="1800" b="0" i="0" dirty="0">
                <a:solidFill>
                  <a:srgbClr val="222222"/>
                </a:solidFill>
                <a:effectLst/>
                <a:latin typeface="Century Gothic" panose="020B0502020202020204" pitchFamily="34" charset="0"/>
              </a:rPr>
              <a:t>The cell image measured 25 mm in length when viewed at a magnification of ×500</a:t>
            </a:r>
          </a:p>
          <a:p>
            <a:pPr algn="l">
              <a:spcAft>
                <a:spcPts val="0"/>
              </a:spcAft>
            </a:pPr>
            <a:r>
              <a:rPr lang="en-GB" sz="1800" b="0" i="0" dirty="0">
                <a:solidFill>
                  <a:srgbClr val="222222"/>
                </a:solidFill>
                <a:effectLst/>
                <a:latin typeface="Century Gothic" panose="020B0502020202020204" pitchFamily="34" charset="0"/>
              </a:rPr>
              <a:t>Calculate the </a:t>
            </a:r>
            <a:r>
              <a:rPr lang="en-GB" dirty="0">
                <a:solidFill>
                  <a:srgbClr val="222222"/>
                </a:solidFill>
                <a:latin typeface="Century Gothic" panose="020B0502020202020204" pitchFamily="34" charset="0"/>
              </a:rPr>
              <a:t>size </a:t>
            </a:r>
            <a:r>
              <a:rPr lang="en-GB" sz="1800" b="0" i="0" dirty="0">
                <a:solidFill>
                  <a:srgbClr val="222222"/>
                </a:solidFill>
                <a:effectLst/>
                <a:latin typeface="Century Gothic" panose="020B0502020202020204" pitchFamily="34" charset="0"/>
              </a:rPr>
              <a:t>of the palisade cell in millimetres (mm).</a:t>
            </a:r>
          </a:p>
          <a:p>
            <a:endParaRPr lang="en-GB" sz="2400" dirty="0">
              <a:latin typeface="Century Gothic" panose="020B0502020202020204" pitchFamily="34" charset="0"/>
            </a:endParaRPr>
          </a:p>
        </p:txBody>
      </p:sp>
      <p:sp>
        <p:nvSpPr>
          <p:cNvPr id="18" name="Oval 17">
            <a:extLst>
              <a:ext uri="{FF2B5EF4-FFF2-40B4-BE49-F238E27FC236}">
                <a16:creationId xmlns:a16="http://schemas.microsoft.com/office/drawing/2014/main" id="{7EE6CA0F-1B92-C0A0-14FD-29718DD246E0}"/>
              </a:ext>
            </a:extLst>
          </p:cNvPr>
          <p:cNvSpPr/>
          <p:nvPr/>
        </p:nvSpPr>
        <p:spPr>
          <a:xfrm>
            <a:off x="9528365" y="152400"/>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V</a:t>
            </a:r>
          </a:p>
          <a:p>
            <a:pPr algn="ctr"/>
            <a:r>
              <a:rPr lang="en-GB" sz="2400" b="1" dirty="0">
                <a:solidFill>
                  <a:schemeClr val="tx1"/>
                </a:solidFill>
                <a:latin typeface="Century Gothic" panose="020B0502020202020204" pitchFamily="34" charset="0"/>
              </a:rPr>
              <a:t>E</a:t>
            </a:r>
          </a:p>
          <a:p>
            <a:pPr algn="ctr"/>
            <a:r>
              <a:rPr lang="en-GB" sz="2400" b="1" dirty="0">
                <a:solidFill>
                  <a:schemeClr val="tx1"/>
                </a:solidFill>
                <a:latin typeface="Century Gothic" panose="020B0502020202020204" pitchFamily="34" charset="0"/>
              </a:rPr>
              <a:t>S</a:t>
            </a:r>
          </a:p>
          <a:p>
            <a:pPr algn="ctr"/>
            <a:r>
              <a:rPr lang="en-GB" sz="2400" b="1" dirty="0">
                <a:solidFill>
                  <a:schemeClr val="tx1"/>
                </a:solidFill>
                <a:latin typeface="Century Gothic" panose="020B0502020202020204" pitchFamily="34" charset="0"/>
              </a:rPr>
              <a:t>C</a:t>
            </a:r>
          </a:p>
          <a:p>
            <a:pPr algn="ctr"/>
            <a:r>
              <a:rPr lang="en-GB" sz="2400" b="1" dirty="0">
                <a:solidFill>
                  <a:schemeClr val="tx1"/>
                </a:solidFill>
                <a:latin typeface="Century Gothic" panose="020B0502020202020204" pitchFamily="34" charset="0"/>
              </a:rPr>
              <a:t>U</a:t>
            </a:r>
            <a:endParaRPr lang="en-GB" sz="2400" dirty="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19AFFB-22A0-A049-49E8-D24FFECA88FD}"/>
                  </a:ext>
                </a:extLst>
              </p:cNvPr>
              <p:cNvSpPr txBox="1"/>
              <p:nvPr/>
            </p:nvSpPr>
            <p:spPr>
              <a:xfrm>
                <a:off x="377273" y="4815998"/>
                <a:ext cx="2494401" cy="676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000" i="0" smtClean="0">
                          <a:solidFill>
                            <a:schemeClr val="accent1"/>
                          </a:solidFill>
                          <a:latin typeface="Cambria Math" panose="02040503050406030204" pitchFamily="18" charset="0"/>
                        </a:rPr>
                        <m:t>s</m:t>
                      </m:r>
                      <m:r>
                        <m:rPr>
                          <m:sty m:val="p"/>
                        </m:rPr>
                        <a:rPr lang="en-GB" sz="2000" b="0" i="0" smtClean="0">
                          <a:solidFill>
                            <a:schemeClr val="accent1"/>
                          </a:solidFill>
                          <a:latin typeface="Cambria Math" panose="02040503050406030204" pitchFamily="18" charset="0"/>
                        </a:rPr>
                        <m:t>ize</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of</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object</m:t>
                      </m:r>
                      <m:r>
                        <a:rPr lang="en-GB" sz="2000" b="0" i="0" smtClean="0">
                          <a:solidFill>
                            <a:schemeClr val="accent1"/>
                          </a:solidFill>
                          <a:latin typeface="Cambria Math" panose="02040503050406030204" pitchFamily="18" charset="0"/>
                        </a:rPr>
                        <m:t>= </m:t>
                      </m:r>
                      <m:f>
                        <m:fPr>
                          <m:ctrlPr>
                            <a:rPr lang="en-GB" sz="2000" b="0" i="1" smtClean="0">
                              <a:solidFill>
                                <a:schemeClr val="accent1"/>
                              </a:solidFill>
                              <a:latin typeface="Cambria Math" panose="02040503050406030204" pitchFamily="18" charset="0"/>
                            </a:rPr>
                          </m:ctrlPr>
                        </m:fPr>
                        <m:num>
                          <m:r>
                            <a:rPr lang="en-GB" sz="2000" b="0" i="0" smtClean="0">
                              <a:solidFill>
                                <a:schemeClr val="accent1"/>
                              </a:solidFill>
                              <a:latin typeface="Cambria Math" panose="02040503050406030204" pitchFamily="18" charset="0"/>
                            </a:rPr>
                            <m:t>25</m:t>
                          </m:r>
                        </m:num>
                        <m:den>
                          <m:r>
                            <a:rPr lang="en-GB" sz="2000" b="0" i="0" smtClean="0">
                              <a:solidFill>
                                <a:schemeClr val="accent1"/>
                              </a:solidFill>
                              <a:latin typeface="Cambria Math" panose="02040503050406030204" pitchFamily="18" charset="0"/>
                            </a:rPr>
                            <m:t>500</m:t>
                          </m:r>
                        </m:den>
                      </m:f>
                    </m:oMath>
                  </m:oMathPara>
                </a14:m>
                <a:endParaRPr lang="en-GB" sz="2000"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F19AFFB-22A0-A049-49E8-D24FFECA88FD}"/>
                  </a:ext>
                </a:extLst>
              </p:cNvPr>
              <p:cNvSpPr txBox="1">
                <a:spLocks noRot="1" noChangeAspect="1" noMove="1" noResize="1" noEditPoints="1" noAdjustHandles="1" noChangeArrowheads="1" noChangeShapeType="1" noTextEdit="1"/>
              </p:cNvSpPr>
              <p:nvPr/>
            </p:nvSpPr>
            <p:spPr>
              <a:xfrm>
                <a:off x="377273" y="4815998"/>
                <a:ext cx="2494401" cy="676852"/>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8AAE2AB-586A-DDC5-C100-21EF1CA76058}"/>
                  </a:ext>
                </a:extLst>
              </p:cNvPr>
              <p:cNvSpPr txBox="1"/>
              <p:nvPr/>
            </p:nvSpPr>
            <p:spPr>
              <a:xfrm>
                <a:off x="337776" y="5492850"/>
                <a:ext cx="334751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000" i="0" smtClean="0">
                          <a:solidFill>
                            <a:schemeClr val="accent1"/>
                          </a:solidFill>
                          <a:latin typeface="Cambria Math" panose="02040503050406030204" pitchFamily="18" charset="0"/>
                        </a:rPr>
                        <m:t>s</m:t>
                      </m:r>
                      <m:r>
                        <m:rPr>
                          <m:sty m:val="p"/>
                        </m:rPr>
                        <a:rPr lang="en-GB" sz="2000" b="0" i="0" smtClean="0">
                          <a:solidFill>
                            <a:schemeClr val="accent1"/>
                          </a:solidFill>
                          <a:latin typeface="Cambria Math" panose="02040503050406030204" pitchFamily="18" charset="0"/>
                        </a:rPr>
                        <m:t>ize</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of</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object</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in</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mm</m:t>
                      </m:r>
                      <m:r>
                        <a:rPr lang="en-GB" sz="2000" b="0" i="0" smtClean="0">
                          <a:solidFill>
                            <a:schemeClr val="accent1"/>
                          </a:solidFill>
                          <a:latin typeface="Cambria Math" panose="02040503050406030204" pitchFamily="18" charset="0"/>
                        </a:rPr>
                        <m:t>=0.05</m:t>
                      </m:r>
                    </m:oMath>
                  </m:oMathPara>
                </a14:m>
                <a:endParaRPr lang="en-GB" sz="2000" dirty="0">
                  <a:solidFill>
                    <a:schemeClr val="accent1"/>
                  </a:solidFill>
                  <a:latin typeface="Century Gothic" panose="020B0502020202020204" pitchFamily="34" charset="0"/>
                </a:endParaRPr>
              </a:p>
            </p:txBody>
          </p:sp>
        </mc:Choice>
        <mc:Fallback xmlns="">
          <p:sp>
            <p:nvSpPr>
              <p:cNvPr id="4" name="TextBox 3">
                <a:extLst>
                  <a:ext uri="{FF2B5EF4-FFF2-40B4-BE49-F238E27FC236}">
                    <a16:creationId xmlns:a16="http://schemas.microsoft.com/office/drawing/2014/main" id="{88AAE2AB-586A-DDC5-C100-21EF1CA76058}"/>
                  </a:ext>
                </a:extLst>
              </p:cNvPr>
              <p:cNvSpPr txBox="1">
                <a:spLocks noRot="1" noChangeAspect="1" noMove="1" noResize="1" noEditPoints="1" noAdjustHandles="1" noChangeArrowheads="1" noChangeShapeType="1" noTextEdit="1"/>
              </p:cNvSpPr>
              <p:nvPr/>
            </p:nvSpPr>
            <p:spPr>
              <a:xfrm>
                <a:off x="337776" y="5492850"/>
                <a:ext cx="3347518" cy="400110"/>
              </a:xfrm>
              <a:prstGeom prst="rect">
                <a:avLst/>
              </a:prstGeom>
              <a:blipFill>
                <a:blip r:embed="rId3"/>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D3AE3A1-3167-46BC-C882-26273A324AD2}"/>
                  </a:ext>
                </a:extLst>
              </p:cNvPr>
              <p:cNvSpPr txBox="1"/>
              <p:nvPr/>
            </p:nvSpPr>
            <p:spPr>
              <a:xfrm>
                <a:off x="377273" y="6074725"/>
                <a:ext cx="3014608"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000" i="0" smtClean="0">
                          <a:solidFill>
                            <a:schemeClr val="accent1"/>
                          </a:solidFill>
                          <a:latin typeface="Cambria Math" panose="02040503050406030204" pitchFamily="18" charset="0"/>
                        </a:rPr>
                        <m:t>s</m:t>
                      </m:r>
                      <m:r>
                        <m:rPr>
                          <m:sty m:val="p"/>
                        </m:rPr>
                        <a:rPr lang="en-GB" sz="2000" b="0" i="0" smtClean="0">
                          <a:solidFill>
                            <a:schemeClr val="accent1"/>
                          </a:solidFill>
                          <a:latin typeface="Cambria Math" panose="02040503050406030204" pitchFamily="18" charset="0"/>
                        </a:rPr>
                        <m:t>ize</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of</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object</m:t>
                      </m:r>
                      <m:r>
                        <a:rPr lang="en-GB" sz="2000" b="0" i="0" smtClean="0">
                          <a:solidFill>
                            <a:schemeClr val="accent1"/>
                          </a:solidFill>
                          <a:latin typeface="Cambria Math" panose="02040503050406030204" pitchFamily="18" charset="0"/>
                        </a:rPr>
                        <m:t> </m:t>
                      </m:r>
                      <m:r>
                        <m:rPr>
                          <m:sty m:val="p"/>
                        </m:rPr>
                        <a:rPr lang="en-GB" sz="2000" b="0" i="0" smtClean="0">
                          <a:solidFill>
                            <a:schemeClr val="accent1"/>
                          </a:solidFill>
                          <a:latin typeface="Cambria Math" panose="02040503050406030204" pitchFamily="18" charset="0"/>
                        </a:rPr>
                        <m:t>in</m:t>
                      </m:r>
                      <m:r>
                        <a:rPr lang="en-GB" sz="2000" b="0" i="0" smtClean="0">
                          <a:solidFill>
                            <a:schemeClr val="accent1"/>
                          </a:solidFill>
                          <a:latin typeface="Cambria Math" panose="02040503050406030204" pitchFamily="18" charset="0"/>
                        </a:rPr>
                        <m:t> </m:t>
                      </m:r>
                      <m:r>
                        <m:rPr>
                          <m:nor/>
                        </m:rPr>
                        <a:rPr lang="en-US" sz="2000" dirty="0">
                          <a:solidFill>
                            <a:srgbClr val="0070C0"/>
                          </a:solidFill>
                          <a:latin typeface="Cambria Math" panose="02040503050406030204" pitchFamily="18" charset="0"/>
                          <a:ea typeface="Cambria Math" panose="02040503050406030204" pitchFamily="18" charset="0"/>
                        </a:rPr>
                        <m:t>µ</m:t>
                      </m:r>
                      <m:r>
                        <m:rPr>
                          <m:sty m:val="p"/>
                        </m:rPr>
                        <a:rPr lang="en-GB" sz="2000" b="0" i="0" smtClean="0">
                          <a:solidFill>
                            <a:schemeClr val="accent1"/>
                          </a:solidFill>
                          <a:latin typeface="Cambria Math" panose="02040503050406030204" pitchFamily="18" charset="0"/>
                          <a:ea typeface="Cambria Math" panose="02040503050406030204" pitchFamily="18" charset="0"/>
                        </a:rPr>
                        <m:t>m</m:t>
                      </m:r>
                      <m:r>
                        <a:rPr lang="en-GB" sz="2000" b="0" i="0" smtClean="0">
                          <a:solidFill>
                            <a:schemeClr val="accent1"/>
                          </a:solidFill>
                          <a:latin typeface="Cambria Math" panose="02040503050406030204" pitchFamily="18" charset="0"/>
                        </a:rPr>
                        <m:t>=50</m:t>
                      </m:r>
                    </m:oMath>
                  </m:oMathPara>
                </a14:m>
                <a:endParaRPr lang="en-GB" sz="2000" dirty="0">
                  <a:solidFill>
                    <a:schemeClr val="accent1"/>
                  </a:solidFill>
                  <a:latin typeface="Century Gothic" panose="020B0502020202020204" pitchFamily="34" charset="0"/>
                </a:endParaRPr>
              </a:p>
            </p:txBody>
          </p:sp>
        </mc:Choice>
        <mc:Fallback xmlns="">
          <p:sp>
            <p:nvSpPr>
              <p:cNvPr id="5" name="TextBox 4">
                <a:extLst>
                  <a:ext uri="{FF2B5EF4-FFF2-40B4-BE49-F238E27FC236}">
                    <a16:creationId xmlns:a16="http://schemas.microsoft.com/office/drawing/2014/main" id="{FD3AE3A1-3167-46BC-C882-26273A324AD2}"/>
                  </a:ext>
                </a:extLst>
              </p:cNvPr>
              <p:cNvSpPr txBox="1">
                <a:spLocks noRot="1" noChangeAspect="1" noMove="1" noResize="1" noEditPoints="1" noAdjustHandles="1" noChangeArrowheads="1" noChangeShapeType="1" noTextEdit="1"/>
              </p:cNvSpPr>
              <p:nvPr/>
            </p:nvSpPr>
            <p:spPr>
              <a:xfrm>
                <a:off x="377273" y="6074725"/>
                <a:ext cx="3014608" cy="400110"/>
              </a:xfrm>
              <a:prstGeom prst="rect">
                <a:avLst/>
              </a:prstGeom>
              <a:blipFill>
                <a:blip r:embed="rId4"/>
                <a:stretch>
                  <a:fillRect b="-18462"/>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2C6B6989-4F83-BED2-AC94-C10C5962072B}"/>
              </a:ext>
            </a:extLst>
          </p:cNvPr>
          <p:cNvSpPr txBox="1"/>
          <p:nvPr/>
        </p:nvSpPr>
        <p:spPr>
          <a:xfrm>
            <a:off x="504231" y="2686152"/>
            <a:ext cx="2760692"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Magnification = x500</a:t>
            </a:r>
          </a:p>
        </p:txBody>
      </p:sp>
      <p:sp>
        <p:nvSpPr>
          <p:cNvPr id="8" name="TextBox 7">
            <a:extLst>
              <a:ext uri="{FF2B5EF4-FFF2-40B4-BE49-F238E27FC236}">
                <a16:creationId xmlns:a16="http://schemas.microsoft.com/office/drawing/2014/main" id="{12B68FFA-EDBE-466F-F49A-61B1244EB126}"/>
              </a:ext>
            </a:extLst>
          </p:cNvPr>
          <p:cNvSpPr txBox="1"/>
          <p:nvPr/>
        </p:nvSpPr>
        <p:spPr>
          <a:xfrm>
            <a:off x="3550348" y="2658173"/>
            <a:ext cx="2898550"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image = 25mm</a:t>
            </a:r>
          </a:p>
        </p:txBody>
      </p:sp>
      <p:sp>
        <p:nvSpPr>
          <p:cNvPr id="9" name="TextBox 8">
            <a:extLst>
              <a:ext uri="{FF2B5EF4-FFF2-40B4-BE49-F238E27FC236}">
                <a16:creationId xmlns:a16="http://schemas.microsoft.com/office/drawing/2014/main" id="{9F5D57BB-8327-7BBB-7B77-04FB79C241C6}"/>
              </a:ext>
            </a:extLst>
          </p:cNvPr>
          <p:cNvSpPr txBox="1"/>
          <p:nvPr/>
        </p:nvSpPr>
        <p:spPr>
          <a:xfrm>
            <a:off x="6825935" y="2686152"/>
            <a:ext cx="2294218"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Size of object = ?</a:t>
            </a:r>
          </a:p>
        </p:txBody>
      </p:sp>
      <p:sp>
        <p:nvSpPr>
          <p:cNvPr id="25" name="TextBox 24">
            <a:extLst>
              <a:ext uri="{FF2B5EF4-FFF2-40B4-BE49-F238E27FC236}">
                <a16:creationId xmlns:a16="http://schemas.microsoft.com/office/drawing/2014/main" id="{72116058-A352-57C5-BE46-8A07096E7DB7}"/>
              </a:ext>
            </a:extLst>
          </p:cNvPr>
          <p:cNvSpPr txBox="1"/>
          <p:nvPr/>
        </p:nvSpPr>
        <p:spPr>
          <a:xfrm>
            <a:off x="473095" y="3454024"/>
            <a:ext cx="6128950" cy="923330"/>
          </a:xfrm>
          <a:prstGeom prst="rect">
            <a:avLst/>
          </a:prstGeom>
          <a:noFill/>
        </p:spPr>
        <p:txBody>
          <a:bodyPr wrap="square">
            <a:spAutoFit/>
          </a:bodyPr>
          <a:lstStyle/>
          <a:p>
            <a:r>
              <a:rPr lang="en-US" sz="1800" dirty="0">
                <a:solidFill>
                  <a:schemeClr val="accent1"/>
                </a:solidFill>
                <a:latin typeface="Century Gothic" panose="020B0502020202020204" pitchFamily="34" charset="0"/>
              </a:rPr>
              <a:t>Magnification</a:t>
            </a:r>
            <a:r>
              <a:rPr lang="en-US" sz="1800" b="1" dirty="0">
                <a:solidFill>
                  <a:schemeClr val="accent1"/>
                </a:solidFill>
                <a:latin typeface="Century Gothic" panose="020B0502020202020204" pitchFamily="34" charset="0"/>
              </a:rPr>
              <a:t> </a:t>
            </a:r>
            <a:r>
              <a:rPr lang="en-US" sz="1800" dirty="0">
                <a:solidFill>
                  <a:schemeClr val="accent1"/>
                </a:solidFill>
                <a:latin typeface="Century Gothic" panose="020B0502020202020204" pitchFamily="34" charset="0"/>
              </a:rPr>
              <a:t>= </a:t>
            </a:r>
            <a:r>
              <a:rPr lang="en-US" sz="1800" u="sng" dirty="0">
                <a:solidFill>
                  <a:schemeClr val="accent1"/>
                </a:solidFill>
                <a:latin typeface="Century Gothic" panose="020B0502020202020204" pitchFamily="34" charset="0"/>
              </a:rPr>
              <a:t>Size of Image</a:t>
            </a:r>
          </a:p>
          <a:p>
            <a:r>
              <a:rPr lang="en-US" sz="1800" dirty="0">
                <a:solidFill>
                  <a:schemeClr val="accent1"/>
                </a:solidFill>
                <a:latin typeface="Century Gothic" panose="020B0502020202020204" pitchFamily="34" charset="0"/>
              </a:rPr>
              <a:t>                             Size of object</a:t>
            </a:r>
          </a:p>
          <a:p>
            <a:r>
              <a:rPr lang="en-US" sz="1800" dirty="0">
                <a:solidFill>
                  <a:schemeClr val="accent1"/>
                </a:solidFill>
                <a:latin typeface="Century Gothic" panose="020B0502020202020204" pitchFamily="34" charset="0"/>
              </a:rPr>
              <a:t> </a:t>
            </a:r>
          </a:p>
        </p:txBody>
      </p:sp>
      <p:sp>
        <p:nvSpPr>
          <p:cNvPr id="26" name="TextBox 25">
            <a:extLst>
              <a:ext uri="{FF2B5EF4-FFF2-40B4-BE49-F238E27FC236}">
                <a16:creationId xmlns:a16="http://schemas.microsoft.com/office/drawing/2014/main" id="{14C9C938-61BA-DEC6-84DC-9BF618BA1597}"/>
              </a:ext>
            </a:extLst>
          </p:cNvPr>
          <p:cNvSpPr txBox="1"/>
          <p:nvPr/>
        </p:nvSpPr>
        <p:spPr>
          <a:xfrm>
            <a:off x="504231" y="4054188"/>
            <a:ext cx="6128950" cy="646331"/>
          </a:xfrm>
          <a:prstGeom prst="rect">
            <a:avLst/>
          </a:prstGeom>
          <a:noFill/>
        </p:spPr>
        <p:txBody>
          <a:bodyPr wrap="square">
            <a:spAutoFit/>
          </a:bodyPr>
          <a:lstStyle/>
          <a:p>
            <a:r>
              <a:rPr lang="en-US" sz="1800" dirty="0">
                <a:solidFill>
                  <a:schemeClr val="accent1"/>
                </a:solidFill>
                <a:latin typeface="Century Gothic" panose="020B0502020202020204" pitchFamily="34" charset="0"/>
              </a:rPr>
              <a:t>500 = </a:t>
            </a:r>
            <a:r>
              <a:rPr lang="en-US" sz="1800" u="sng"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25         </a:t>
            </a:r>
            <a:r>
              <a:rPr lang="en-US" u="sng" dirty="0">
                <a:solidFill>
                  <a:srgbClr val="ECF1F9"/>
                </a:solidFill>
                <a:latin typeface="Century Gothic" panose="020B0502020202020204" pitchFamily="34" charset="0"/>
              </a:rPr>
              <a:t>h</a:t>
            </a:r>
            <a:endParaRPr lang="en-US" sz="1800" u="sng" dirty="0">
              <a:solidFill>
                <a:srgbClr val="ECF1F9"/>
              </a:solidFill>
              <a:latin typeface="Century Gothic" panose="020B0502020202020204" pitchFamily="34" charset="0"/>
            </a:endParaRPr>
          </a:p>
          <a:p>
            <a:r>
              <a:rPr lang="en-US" sz="1800" dirty="0">
                <a:solidFill>
                  <a:schemeClr val="accent1"/>
                </a:solidFill>
                <a:latin typeface="Century Gothic" panose="020B0502020202020204" pitchFamily="34" charset="0"/>
              </a:rPr>
              <a:t>         Size of object </a:t>
            </a:r>
          </a:p>
        </p:txBody>
      </p:sp>
    </p:spTree>
    <p:extLst>
      <p:ext uri="{BB962C8B-B14F-4D97-AF65-F5344CB8AC3E}">
        <p14:creationId xmlns:p14="http://schemas.microsoft.com/office/powerpoint/2010/main" val="1656570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p:bldP spid="5" grpId="0"/>
      <p:bldP spid="7" grpId="0"/>
      <p:bldP spid="8" grpId="0"/>
      <p:bldP spid="9"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Microscopes</a:t>
            </a:r>
          </a:p>
        </p:txBody>
      </p:sp>
      <p:sp>
        <p:nvSpPr>
          <p:cNvPr id="3" name="TextBox 2">
            <a:extLst>
              <a:ext uri="{FF2B5EF4-FFF2-40B4-BE49-F238E27FC236}">
                <a16:creationId xmlns:a16="http://schemas.microsoft.com/office/drawing/2014/main" id="{D8C055AC-EBD6-F04D-A144-AF4CE08268B0}"/>
              </a:ext>
            </a:extLst>
          </p:cNvPr>
          <p:cNvSpPr txBox="1"/>
          <p:nvPr/>
        </p:nvSpPr>
        <p:spPr>
          <a:xfrm>
            <a:off x="407265" y="819564"/>
            <a:ext cx="5831304" cy="3785652"/>
          </a:xfrm>
          <a:prstGeom prst="rect">
            <a:avLst/>
          </a:prstGeom>
          <a:noFill/>
        </p:spPr>
        <p:txBody>
          <a:bodyPr wrap="square" rtlCol="0">
            <a:spAutoFit/>
          </a:bodyPr>
          <a:lstStyle/>
          <a:p>
            <a:pPr marL="457200" indent="-457200">
              <a:buFont typeface="Arial" panose="020B0604020202020204" pitchFamily="34" charset="0"/>
              <a:buChar char="•"/>
            </a:pPr>
            <a:r>
              <a:rPr lang="en-GB" sz="2400">
                <a:latin typeface="Century Gothic" panose="020B0502020202020204" pitchFamily="34" charset="0"/>
              </a:rPr>
              <a:t>Complete the worksheet</a:t>
            </a:r>
          </a:p>
          <a:p>
            <a:pPr marL="457200" indent="-457200">
              <a:buFont typeface="Arial" panose="020B0604020202020204" pitchFamily="34" charset="0"/>
              <a:buChar char="•"/>
            </a:pPr>
            <a:endParaRPr lang="en-GB" sz="2400">
              <a:latin typeface="Century Gothic" panose="020B0502020202020204" pitchFamily="34" charset="0"/>
            </a:endParaRPr>
          </a:p>
          <a:p>
            <a:pPr marL="457200" indent="-457200">
              <a:buFont typeface="Arial" panose="020B0604020202020204" pitchFamily="34" charset="0"/>
              <a:buChar char="•"/>
            </a:pPr>
            <a:r>
              <a:rPr lang="en-GB" sz="2400">
                <a:latin typeface="Century Gothic" panose="020B0502020202020204" pitchFamily="34" charset="0"/>
              </a:rPr>
              <a:t>You will need a ruler to measure the sizes of images</a:t>
            </a:r>
          </a:p>
          <a:p>
            <a:pPr marL="457200" indent="-457200">
              <a:buFont typeface="Arial" panose="020B0604020202020204" pitchFamily="34" charset="0"/>
              <a:buChar char="•"/>
            </a:pPr>
            <a:endParaRPr lang="en-GB" sz="2400">
              <a:latin typeface="Century Gothic" panose="020B0502020202020204" pitchFamily="34" charset="0"/>
            </a:endParaRPr>
          </a:p>
          <a:p>
            <a:pPr marL="457200" indent="-457200">
              <a:buFont typeface="Arial" panose="020B0604020202020204" pitchFamily="34" charset="0"/>
              <a:buChar char="•"/>
            </a:pPr>
            <a:r>
              <a:rPr lang="en-GB" sz="2400">
                <a:latin typeface="Century Gothic" panose="020B0502020202020204" pitchFamily="34" charset="0"/>
              </a:rPr>
              <a:t>The table on the right may help you with conversions</a:t>
            </a:r>
          </a:p>
          <a:p>
            <a:endParaRPr lang="en-GB" sz="2400">
              <a:latin typeface="Century Gothic" panose="020B0502020202020204" pitchFamily="34" charset="0"/>
            </a:endParaRPr>
          </a:p>
          <a:p>
            <a:endParaRPr lang="en-US" sz="2400">
              <a:latin typeface="Century Gothic" panose="020B0502020202020204" pitchFamily="34" charset="0"/>
            </a:endParaRPr>
          </a:p>
          <a:p>
            <a:endParaRPr lang="en-US" sz="2400">
              <a:latin typeface="Century Gothic" panose="020B0502020202020204" pitchFamily="34" charset="0"/>
            </a:endParaRPr>
          </a:p>
        </p:txBody>
      </p:sp>
      <p:pic>
        <p:nvPicPr>
          <p:cNvPr id="8" name="Picture 7">
            <a:extLst>
              <a:ext uri="{FF2B5EF4-FFF2-40B4-BE49-F238E27FC236}">
                <a16:creationId xmlns:a16="http://schemas.microsoft.com/office/drawing/2014/main" id="{EA29E60A-813D-5C44-975D-90B0FDE2A2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5181" y="618361"/>
            <a:ext cx="3700128" cy="955305"/>
          </a:xfrm>
          <a:prstGeom prst="rect">
            <a:avLst/>
          </a:prstGeom>
        </p:spPr>
      </p:pic>
      <p:graphicFrame>
        <p:nvGraphicFramePr>
          <p:cNvPr id="9" name="Table 8">
            <a:extLst>
              <a:ext uri="{FF2B5EF4-FFF2-40B4-BE49-F238E27FC236}">
                <a16:creationId xmlns:a16="http://schemas.microsoft.com/office/drawing/2014/main" id="{D3BAF51C-02AC-6740-986E-65ED8F0C2B28}"/>
              </a:ext>
            </a:extLst>
          </p:cNvPr>
          <p:cNvGraphicFramePr>
            <a:graphicFrameLocks noGrp="1"/>
          </p:cNvGraphicFramePr>
          <p:nvPr>
            <p:extLst>
              <p:ext uri="{D42A27DB-BD31-4B8C-83A1-F6EECF244321}">
                <p14:modId xmlns:p14="http://schemas.microsoft.com/office/powerpoint/2010/main" val="3309004688"/>
              </p:ext>
            </p:extLst>
          </p:nvPr>
        </p:nvGraphicFramePr>
        <p:xfrm>
          <a:off x="6238569" y="2192028"/>
          <a:ext cx="4609323" cy="3587039"/>
        </p:xfrm>
        <a:graphic>
          <a:graphicData uri="http://schemas.openxmlformats.org/drawingml/2006/table">
            <a:tbl>
              <a:tblPr firstRow="1" bandRow="1">
                <a:tableStyleId>{F2DE63D5-997A-4646-A377-4702673A728D}</a:tableStyleId>
              </a:tblPr>
              <a:tblGrid>
                <a:gridCol w="1914069">
                  <a:extLst>
                    <a:ext uri="{9D8B030D-6E8A-4147-A177-3AD203B41FA5}">
                      <a16:colId xmlns:a16="http://schemas.microsoft.com/office/drawing/2014/main" val="2309331617"/>
                    </a:ext>
                  </a:extLst>
                </a:gridCol>
                <a:gridCol w="2695254">
                  <a:extLst>
                    <a:ext uri="{9D8B030D-6E8A-4147-A177-3AD203B41FA5}">
                      <a16:colId xmlns:a16="http://schemas.microsoft.com/office/drawing/2014/main" val="780746661"/>
                    </a:ext>
                  </a:extLst>
                </a:gridCol>
              </a:tblGrid>
              <a:tr h="985206">
                <a:tc>
                  <a:txBody>
                    <a:bodyPr/>
                    <a:lstStyle/>
                    <a:p>
                      <a:r>
                        <a:rPr lang="en-US" sz="2400">
                          <a:solidFill>
                            <a:schemeClr val="tx1"/>
                          </a:solidFill>
                          <a:latin typeface="Century Gothic" panose="020B0502020202020204" pitchFamily="34" charset="0"/>
                        </a:rPr>
                        <a:t>Prefix</a:t>
                      </a:r>
                    </a:p>
                  </a:txBody>
                  <a:tcPr>
                    <a:solidFill>
                      <a:schemeClr val="bg1"/>
                    </a:solidFill>
                  </a:tcPr>
                </a:tc>
                <a:tc>
                  <a:txBody>
                    <a:bodyPr/>
                    <a:lstStyle/>
                    <a:p>
                      <a:r>
                        <a:rPr lang="en-US" sz="2400">
                          <a:solidFill>
                            <a:schemeClr val="tx1"/>
                          </a:solidFill>
                          <a:latin typeface="Century Gothic" panose="020B0502020202020204" pitchFamily="34" charset="0"/>
                        </a:rPr>
                        <a:t>Conversion to SI units (m)</a:t>
                      </a:r>
                    </a:p>
                  </a:txBody>
                  <a:tcPr>
                    <a:solidFill>
                      <a:schemeClr val="bg1"/>
                    </a:solidFill>
                  </a:tcPr>
                </a:tc>
                <a:extLst>
                  <a:ext uri="{0D108BD9-81ED-4DB2-BD59-A6C34878D82A}">
                    <a16:rowId xmlns:a16="http://schemas.microsoft.com/office/drawing/2014/main" val="1745024737"/>
                  </a:ext>
                </a:extLst>
              </a:tr>
              <a:tr h="793667">
                <a:tc>
                  <a:txBody>
                    <a:bodyPr/>
                    <a:lstStyle/>
                    <a:p>
                      <a:r>
                        <a:rPr lang="en-US" sz="2400" err="1">
                          <a:latin typeface="Century Gothic" panose="020B0502020202020204" pitchFamily="34" charset="0"/>
                        </a:rPr>
                        <a:t>milli</a:t>
                      </a:r>
                      <a:r>
                        <a:rPr lang="en-US" sz="2400">
                          <a:latin typeface="Century Gothic" panose="020B0502020202020204" pitchFamily="34" charset="0"/>
                        </a:rPr>
                        <a:t> (mm)</a:t>
                      </a:r>
                    </a:p>
                  </a:txBody>
                  <a:tcPr/>
                </a:tc>
                <a:tc>
                  <a:txBody>
                    <a:bodyPr/>
                    <a:lstStyle/>
                    <a:p>
                      <a:r>
                        <a:rPr lang="en-US" sz="2400">
                          <a:latin typeface="Century Gothic" panose="020B0502020202020204" pitchFamily="34" charset="0"/>
                        </a:rPr>
                        <a:t>x10</a:t>
                      </a:r>
                      <a:r>
                        <a:rPr lang="en-US" sz="2400" baseline="30000">
                          <a:latin typeface="Century Gothic" panose="020B0502020202020204" pitchFamily="34" charset="0"/>
                        </a:rPr>
                        <a:t>-3</a:t>
                      </a:r>
                    </a:p>
                  </a:txBody>
                  <a:tcPr/>
                </a:tc>
                <a:extLst>
                  <a:ext uri="{0D108BD9-81ED-4DB2-BD59-A6C34878D82A}">
                    <a16:rowId xmlns:a16="http://schemas.microsoft.com/office/drawing/2014/main" val="2219697310"/>
                  </a:ext>
                </a:extLst>
              </a:tr>
              <a:tr h="544910">
                <a:tc>
                  <a:txBody>
                    <a:bodyPr/>
                    <a:lstStyle/>
                    <a:p>
                      <a:r>
                        <a:rPr lang="en-US" sz="2400">
                          <a:latin typeface="Century Gothic" panose="020B0502020202020204" pitchFamily="34" charset="0"/>
                        </a:rPr>
                        <a:t>micro (µm)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Century Gothic" panose="020B0502020202020204" pitchFamily="34" charset="0"/>
                        </a:rPr>
                        <a:t>x10</a:t>
                      </a:r>
                      <a:r>
                        <a:rPr lang="en-US" sz="2400" baseline="30000">
                          <a:latin typeface="Century Gothic" panose="020B0502020202020204" pitchFamily="34" charset="0"/>
                        </a:rPr>
                        <a:t>-6</a:t>
                      </a:r>
                    </a:p>
                    <a:p>
                      <a:endParaRPr lang="en-US" sz="2400">
                        <a:latin typeface="Century Gothic" panose="020B0502020202020204" pitchFamily="34" charset="0"/>
                      </a:endParaRPr>
                    </a:p>
                  </a:txBody>
                  <a:tcPr/>
                </a:tc>
                <a:extLst>
                  <a:ext uri="{0D108BD9-81ED-4DB2-BD59-A6C34878D82A}">
                    <a16:rowId xmlns:a16="http://schemas.microsoft.com/office/drawing/2014/main" val="2277427747"/>
                  </a:ext>
                </a:extLst>
              </a:tr>
              <a:tr h="985206">
                <a:tc>
                  <a:txBody>
                    <a:bodyPr/>
                    <a:lstStyle/>
                    <a:p>
                      <a:r>
                        <a:rPr lang="en-US" sz="2400" err="1">
                          <a:latin typeface="Century Gothic" panose="020B0502020202020204" pitchFamily="34" charset="0"/>
                        </a:rPr>
                        <a:t>nano</a:t>
                      </a:r>
                      <a:r>
                        <a:rPr lang="en-US" sz="2400">
                          <a:latin typeface="Century Gothic" panose="020B0502020202020204" pitchFamily="34" charset="0"/>
                        </a:rPr>
                        <a:t> (nm)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a:latin typeface="Century Gothic" panose="020B0502020202020204" pitchFamily="34" charset="0"/>
                        </a:rPr>
                        <a:t>x10</a:t>
                      </a:r>
                      <a:r>
                        <a:rPr lang="en-US" sz="2400" baseline="30000">
                          <a:latin typeface="Century Gothic" panose="020B0502020202020204" pitchFamily="34" charset="0"/>
                        </a:rPr>
                        <a:t>-9</a:t>
                      </a:r>
                    </a:p>
                    <a:p>
                      <a:endParaRPr lang="en-US" sz="2400">
                        <a:latin typeface="Century Gothic" panose="020B0502020202020204" pitchFamily="34" charset="0"/>
                      </a:endParaRPr>
                    </a:p>
                  </a:txBody>
                  <a:tcPr/>
                </a:tc>
                <a:extLst>
                  <a:ext uri="{0D108BD9-81ED-4DB2-BD59-A6C34878D82A}">
                    <a16:rowId xmlns:a16="http://schemas.microsoft.com/office/drawing/2014/main" val="2725507477"/>
                  </a:ext>
                </a:extLst>
              </a:tr>
            </a:tbl>
          </a:graphicData>
        </a:graphic>
      </p:graphicFrame>
    </p:spTree>
    <p:extLst>
      <p:ext uri="{BB962C8B-B14F-4D97-AF65-F5344CB8AC3E}">
        <p14:creationId xmlns:p14="http://schemas.microsoft.com/office/powerpoint/2010/main" val="40837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1" y="1080000"/>
            <a:ext cx="10358154" cy="3631763"/>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statement is correct?</a:t>
            </a:r>
          </a:p>
          <a:p>
            <a:pPr marL="457200" indent="-457200">
              <a:buFont typeface="Wingdings" pitchFamily="2" charset="2"/>
              <a:buChar char="q"/>
            </a:pPr>
            <a:r>
              <a:rPr lang="en-GB" sz="2400">
                <a:latin typeface="Century Gothic" panose="020B0502020202020204" pitchFamily="34" charset="0"/>
              </a:rPr>
              <a:t>A. Both light microscopes and electron microscopes allow us to look at large objects that are far away on a much smaller scale.</a:t>
            </a:r>
          </a:p>
          <a:p>
            <a:pPr marL="457200" indent="-457200">
              <a:buFont typeface="Wingdings" pitchFamily="2" charset="2"/>
              <a:buChar char="q"/>
            </a:pPr>
            <a:r>
              <a:rPr lang="en-GB" sz="2400">
                <a:latin typeface="Century Gothic" panose="020B0502020202020204" pitchFamily="34" charset="0"/>
              </a:rPr>
              <a:t>B. Light microscopes have the greatest magnification and allow us to look at sub-cellular structures</a:t>
            </a:r>
          </a:p>
          <a:p>
            <a:pPr marL="457200" indent="-457200">
              <a:buFont typeface="Wingdings" pitchFamily="2" charset="2"/>
              <a:buChar char="q"/>
            </a:pPr>
            <a:r>
              <a:rPr lang="en-GB" sz="2400">
                <a:latin typeface="Century Gothic" panose="020B0502020202020204" pitchFamily="34" charset="0"/>
              </a:rPr>
              <a:t>C. Electron microscopes have greater magnification than light microscopes and have enhanced understanding of sub-cellular structures. </a:t>
            </a:r>
          </a:p>
          <a:p>
            <a:endParaRPr lang="en-GB" sz="2000">
              <a:latin typeface="Century Gothic" panose="020B0502020202020204" pitchFamily="34" charset="0"/>
            </a:endParaRPr>
          </a:p>
          <a:p>
            <a:pPr marL="457200" indent="-457200"/>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441797" y="263366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uman hair (Asian origin) free public domain image | Look and Learn">
            <a:extLst>
              <a:ext uri="{FF2B5EF4-FFF2-40B4-BE49-F238E27FC236}">
                <a16:creationId xmlns:a16="http://schemas.microsoft.com/office/drawing/2014/main" id="{A1E5D448-EBE0-5035-597B-CC89635D4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40965" y="418454"/>
            <a:ext cx="2645044" cy="20147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C6D7DD6-5EFF-4FB7-AEE4-DB21B2BB49DE}"/>
              </a:ext>
            </a:extLst>
          </p:cNvPr>
          <p:cNvSpPr txBox="1"/>
          <p:nvPr/>
        </p:nvSpPr>
        <p:spPr>
          <a:xfrm>
            <a:off x="394212" y="4468029"/>
            <a:ext cx="10362315" cy="1938992"/>
          </a:xfrm>
          <a:prstGeom prst="rect">
            <a:avLst/>
          </a:prstGeom>
          <a:noFill/>
        </p:spPr>
        <p:txBody>
          <a:bodyPr wrap="square">
            <a:spAutoFit/>
          </a:bodyPr>
          <a:lstStyle/>
          <a:p>
            <a:pPr marL="457200" indent="-457200"/>
            <a:r>
              <a:rPr lang="en-GB" sz="2400">
                <a:latin typeface="Century Gothic" panose="020B0502020202020204" pitchFamily="34" charset="0"/>
              </a:rPr>
              <a:t>3. What is the magnification of this image using the given information in question 2?</a:t>
            </a:r>
          </a:p>
          <a:p>
            <a:pPr marL="457200" indent="-457200">
              <a:buFont typeface="Wingdings" pitchFamily="2" charset="2"/>
              <a:buChar char="q"/>
            </a:pPr>
            <a:r>
              <a:rPr lang="en-GB" sz="2400">
                <a:latin typeface="Century Gothic" panose="020B0502020202020204" pitchFamily="34" charset="0"/>
              </a:rPr>
              <a:t>A. 0.02</a:t>
            </a:r>
          </a:p>
          <a:p>
            <a:pPr marL="457200" indent="-457200">
              <a:buFont typeface="Wingdings" pitchFamily="2" charset="2"/>
              <a:buChar char="q"/>
            </a:pPr>
            <a:r>
              <a:rPr lang="en-GB" sz="2400">
                <a:latin typeface="Century Gothic" panose="020B0502020202020204" pitchFamily="34" charset="0"/>
              </a:rPr>
              <a:t>B. 20000 </a:t>
            </a:r>
          </a:p>
          <a:p>
            <a:pPr marL="457200" indent="-457200">
              <a:buFont typeface="Wingdings" pitchFamily="2" charset="2"/>
              <a:buChar char="q"/>
            </a:pPr>
            <a:r>
              <a:rPr lang="en-GB" sz="2400">
                <a:latin typeface="Century Gothic" panose="020B0502020202020204" pitchFamily="34" charset="0"/>
              </a:rPr>
              <a:t>C. 0.00005</a:t>
            </a:r>
          </a:p>
        </p:txBody>
      </p:sp>
      <p:sp>
        <p:nvSpPr>
          <p:cNvPr id="6" name="TextBox 5"/>
          <p:cNvSpPr txBox="1"/>
          <p:nvPr/>
        </p:nvSpPr>
        <p:spPr>
          <a:xfrm>
            <a:off x="457200" y="933599"/>
            <a:ext cx="8112578" cy="4001095"/>
          </a:xfrm>
          <a:prstGeom prst="rect">
            <a:avLst/>
          </a:prstGeom>
          <a:noFill/>
        </p:spPr>
        <p:txBody>
          <a:bodyPr wrap="square" lIns="0" tIns="0" rIns="0" bIns="0" rtlCol="0">
            <a:spAutoFit/>
          </a:bodyPr>
          <a:lstStyle/>
          <a:p>
            <a:r>
              <a:rPr lang="en-GB" sz="2400">
                <a:latin typeface="Century Gothic" panose="020B0502020202020204" pitchFamily="34" charset="0"/>
              </a:rPr>
              <a:t>2. The image on the right shows a strand of human hair. The red line measures 20 mm and the width of the hair is 0.001 mm. Which statement is correct? </a:t>
            </a:r>
          </a:p>
          <a:p>
            <a:pPr marL="457200" indent="-457200">
              <a:buFont typeface="Wingdings" pitchFamily="2" charset="2"/>
              <a:buChar char="q"/>
            </a:pPr>
            <a:r>
              <a:rPr lang="en-GB" sz="2400">
                <a:latin typeface="Century Gothic" panose="020B0502020202020204" pitchFamily="34" charset="0"/>
              </a:rPr>
              <a:t>A. Image size is 20 mm, actual size of object is 0.001 mm. </a:t>
            </a:r>
          </a:p>
          <a:p>
            <a:pPr marL="457200" indent="-457200">
              <a:buFont typeface="Wingdings" pitchFamily="2" charset="2"/>
              <a:buChar char="q"/>
            </a:pPr>
            <a:r>
              <a:rPr lang="en-GB" sz="2400">
                <a:latin typeface="Century Gothic" panose="020B0502020202020204" pitchFamily="34" charset="0"/>
              </a:rPr>
              <a:t>B. Image size is 0.001 mm, actual size of object is 20 mm. </a:t>
            </a:r>
          </a:p>
          <a:p>
            <a:pPr marL="457200" indent="-457200">
              <a:buFont typeface="Wingdings" pitchFamily="2" charset="2"/>
              <a:buChar char="q"/>
            </a:pPr>
            <a:r>
              <a:rPr lang="en-GB" sz="2400">
                <a:latin typeface="Century Gothic" panose="020B0502020202020204" pitchFamily="34" charset="0"/>
              </a:rPr>
              <a:t>C. You need to know the magnification to calculate the image size and actual size</a:t>
            </a:r>
            <a:endParaRPr lang="en-GB" sz="2000">
              <a:latin typeface="Century Gothic" panose="020B0502020202020204" pitchFamily="34" charset="0"/>
            </a:endParaRPr>
          </a:p>
          <a:p>
            <a:pPr marL="457200" indent="-457200"/>
            <a:endParaRPr lang="en-GB" sz="2000">
              <a:latin typeface="Century Gothic" panose="020B0502020202020204" pitchFamily="34" charset="0"/>
            </a:endParaRPr>
          </a:p>
          <a:p>
            <a:pPr marL="457200" indent="-457200"/>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64716" y="180364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394212" y="537186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grpSp>
        <p:nvGrpSpPr>
          <p:cNvPr id="3" name="Group 2">
            <a:extLst>
              <a:ext uri="{FF2B5EF4-FFF2-40B4-BE49-F238E27FC236}">
                <a16:creationId xmlns:a16="http://schemas.microsoft.com/office/drawing/2014/main" id="{273E7B19-9052-4628-8F89-6EAF7F669EB7}"/>
              </a:ext>
            </a:extLst>
          </p:cNvPr>
          <p:cNvGrpSpPr/>
          <p:nvPr/>
        </p:nvGrpSpPr>
        <p:grpSpPr>
          <a:xfrm>
            <a:off x="9056051" y="759417"/>
            <a:ext cx="1669479" cy="1783098"/>
            <a:chOff x="9178263" y="1899769"/>
            <a:chExt cx="1669479" cy="1783098"/>
          </a:xfrm>
        </p:grpSpPr>
        <p:cxnSp>
          <p:nvCxnSpPr>
            <p:cNvPr id="8" name="Straight Connector 7">
              <a:extLst>
                <a:ext uri="{FF2B5EF4-FFF2-40B4-BE49-F238E27FC236}">
                  <a16:creationId xmlns:a16="http://schemas.microsoft.com/office/drawing/2014/main" id="{F0E0E75F-27EB-7546-8B9A-E21390428F5B}"/>
                </a:ext>
              </a:extLst>
            </p:cNvPr>
            <p:cNvCxnSpPr>
              <a:cxnSpLocks/>
            </p:cNvCxnSpPr>
            <p:nvPr/>
          </p:nvCxnSpPr>
          <p:spPr>
            <a:xfrm flipH="1" flipV="1">
              <a:off x="9638799" y="2048116"/>
              <a:ext cx="836281" cy="144797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90E2E9E-C493-3443-8C38-C34BEEFC6B73}"/>
                </a:ext>
              </a:extLst>
            </p:cNvPr>
            <p:cNvCxnSpPr>
              <a:cxnSpLocks/>
            </p:cNvCxnSpPr>
            <p:nvPr/>
          </p:nvCxnSpPr>
          <p:spPr>
            <a:xfrm flipH="1">
              <a:off x="9178263" y="1899769"/>
              <a:ext cx="738878" cy="44981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1D1DAB-6D36-D04A-9E3B-CE68EA6B0228}"/>
                </a:ext>
              </a:extLst>
            </p:cNvPr>
            <p:cNvCxnSpPr>
              <a:cxnSpLocks/>
            </p:cNvCxnSpPr>
            <p:nvPr/>
          </p:nvCxnSpPr>
          <p:spPr>
            <a:xfrm flipH="1">
              <a:off x="10071493" y="3273188"/>
              <a:ext cx="776249" cy="409679"/>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29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81781648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B3.1.5</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Microscopes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21/10/2024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pPr marL="342900" indent="-342900">
              <a:buFont typeface="Wingdings" pitchFamily="2" charset="2"/>
              <a:buChar char="Ø"/>
            </a:pPr>
            <a:r>
              <a:rPr lang="en-US" sz="2000" b="1">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7967" y="4589294"/>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5105316" y="4526652"/>
            <a:ext cx="5116229" cy="2308324"/>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r>
              <a:rPr lang="en-US">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05150"/>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805567"/>
            <a:ext cx="10620000" cy="3046988"/>
          </a:xfrm>
          <a:prstGeom prst="rect">
            <a:avLst/>
          </a:prstGeom>
          <a:noFill/>
          <a:ln>
            <a:noFill/>
          </a:ln>
        </p:spPr>
        <p:txBody>
          <a:bodyPr wrap="square" rtlCol="0">
            <a:spAutoFit/>
          </a:bodyPr>
          <a:lstStyle/>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State the equation to calculate the magnification of an image</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differences between light and electron microscopes in terms of their magnification and resolution</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how to identify the image size and the actual size of an object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65833" y="5769918"/>
            <a:ext cx="164364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image</a:t>
            </a:r>
          </a:p>
        </p:txBody>
      </p:sp>
      <p:sp>
        <p:nvSpPr>
          <p:cNvPr id="11" name="Rectangle 10">
            <a:extLst>
              <a:ext uri="{FF2B5EF4-FFF2-40B4-BE49-F238E27FC236}">
                <a16:creationId xmlns:a16="http://schemas.microsoft.com/office/drawing/2014/main" id="{83040831-9F4D-D845-953A-5CB308BE41E2}"/>
              </a:ext>
            </a:extLst>
          </p:cNvPr>
          <p:cNvSpPr/>
          <p:nvPr/>
        </p:nvSpPr>
        <p:spPr>
          <a:xfrm>
            <a:off x="5567081" y="5769918"/>
            <a:ext cx="17843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scale</a:t>
            </a:r>
          </a:p>
        </p:txBody>
      </p:sp>
      <p:sp>
        <p:nvSpPr>
          <p:cNvPr id="12" name="Rectangle 11">
            <a:extLst>
              <a:ext uri="{FF2B5EF4-FFF2-40B4-BE49-F238E27FC236}">
                <a16:creationId xmlns:a16="http://schemas.microsoft.com/office/drawing/2014/main" id="{633A7E8A-4743-B64C-86DF-5A02881745D1}"/>
              </a:ext>
            </a:extLst>
          </p:cNvPr>
          <p:cNvSpPr/>
          <p:nvPr/>
        </p:nvSpPr>
        <p:spPr>
          <a:xfrm>
            <a:off x="7445768" y="5769918"/>
            <a:ext cx="23718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sub-cellular</a:t>
            </a:r>
          </a:p>
        </p:txBody>
      </p:sp>
      <p:sp>
        <p:nvSpPr>
          <p:cNvPr id="13" name="Rectangle 12">
            <a:extLst>
              <a:ext uri="{FF2B5EF4-FFF2-40B4-BE49-F238E27FC236}">
                <a16:creationId xmlns:a16="http://schemas.microsoft.com/office/drawing/2014/main" id="{3E876D59-91E6-364D-B1C6-8965DED5E5DB}"/>
              </a:ext>
            </a:extLst>
          </p:cNvPr>
          <p:cNvSpPr/>
          <p:nvPr/>
        </p:nvSpPr>
        <p:spPr>
          <a:xfrm>
            <a:off x="7114331" y="4891803"/>
            <a:ext cx="209028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resolution</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6259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magnification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electron</a:t>
            </a:r>
          </a:p>
        </p:txBody>
      </p:sp>
      <p:sp>
        <p:nvSpPr>
          <p:cNvPr id="16" name="Rectangle 15">
            <a:extLst>
              <a:ext uri="{FF2B5EF4-FFF2-40B4-BE49-F238E27FC236}">
                <a16:creationId xmlns:a16="http://schemas.microsoft.com/office/drawing/2014/main" id="{8DC510D2-CAA2-442D-AE62-A70271220B99}"/>
              </a:ext>
            </a:extLst>
          </p:cNvPr>
          <p:cNvSpPr/>
          <p:nvPr/>
        </p:nvSpPr>
        <p:spPr>
          <a:xfrm>
            <a:off x="3704665" y="5760646"/>
            <a:ext cx="178435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object</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435131B1-AFFB-47DD-A67D-C0FEEB460EA8}"/>
              </a:ext>
            </a:extLst>
          </p:cNvPr>
          <p:cNvPicPr>
            <a:picLocks noChangeAspect="1"/>
          </p:cNvPicPr>
          <p:nvPr/>
        </p:nvPicPr>
        <p:blipFill>
          <a:blip r:embed="rId3"/>
          <a:stretch>
            <a:fillRect/>
          </a:stretch>
        </p:blipFill>
        <p:spPr>
          <a:xfrm>
            <a:off x="6807568" y="4247535"/>
            <a:ext cx="4618594" cy="2398882"/>
          </a:xfrm>
          <a:prstGeom prst="rect">
            <a:avLst/>
          </a:prstGeom>
          <a:ln w="28575">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74996" y="0"/>
            <a:ext cx="10620000" cy="720000"/>
          </a:xfrm>
        </p:spPr>
        <p:txBody>
          <a:bodyPr>
            <a:normAutofit/>
          </a:bodyPr>
          <a:lstStyle/>
          <a:p>
            <a:r>
              <a:rPr lang="en-GB">
                <a:latin typeface="Century Gothic" panose="020B0502020202020204" pitchFamily="34" charset="0"/>
              </a:rPr>
              <a:t>Microscopes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318539" y="945741"/>
            <a:ext cx="7733377" cy="5539978"/>
          </a:xfrm>
          <a:prstGeom prst="rect">
            <a:avLst/>
          </a:prstGeom>
          <a:noFill/>
        </p:spPr>
        <p:txBody>
          <a:bodyPr wrap="square" lIns="0" tIns="0" rIns="0" bIns="0" rtlCol="0">
            <a:spAutoFit/>
          </a:bodyPr>
          <a:lstStyle/>
          <a:p>
            <a:r>
              <a:rPr lang="en-GB" sz="2400" dirty="0">
                <a:latin typeface="Century Gothic" panose="020B0502020202020204" pitchFamily="34" charset="0"/>
              </a:rPr>
              <a:t>Microscope techniques have developed over time</a:t>
            </a:r>
          </a:p>
          <a:p>
            <a:endParaRPr lang="en-GB" sz="2400" dirty="0">
              <a:latin typeface="Century Gothic" panose="020B0502020202020204" pitchFamily="34" charset="0"/>
            </a:endParaRPr>
          </a:p>
          <a:p>
            <a:r>
              <a:rPr lang="en-GB" sz="2400" dirty="0">
                <a:latin typeface="Century Gothic" panose="020B0502020202020204" pitchFamily="34" charset="0"/>
              </a:rPr>
              <a:t>Microscopes originated from a simple magnifying glass</a:t>
            </a:r>
          </a:p>
          <a:p>
            <a:endParaRPr lang="en-GB" sz="2400" dirty="0">
              <a:latin typeface="Century Gothic" panose="020B0502020202020204" pitchFamily="34" charset="0"/>
            </a:endParaRPr>
          </a:p>
          <a:p>
            <a:r>
              <a:rPr lang="en-GB" sz="2400" dirty="0">
                <a:latin typeface="Century Gothic" panose="020B0502020202020204" pitchFamily="34" charset="0"/>
              </a:rPr>
              <a:t>In the 1590s a Dutch father and son called Hans and Zacharias Jansen experimented with different lenses and made the first compound microscope</a:t>
            </a:r>
          </a:p>
          <a:p>
            <a:endParaRPr lang="en-GB" sz="2400" dirty="0">
              <a:latin typeface="Century Gothic" panose="020B0502020202020204" pitchFamily="34" charset="0"/>
            </a:endParaRPr>
          </a:p>
          <a:p>
            <a:r>
              <a:rPr lang="en-GB" sz="2400" dirty="0">
                <a:latin typeface="Century Gothic" panose="020B0502020202020204" pitchFamily="34" charset="0"/>
              </a:rPr>
              <a:t>The first real microscope was made and used by Anton van Leeuwenhoek in the 17</a:t>
            </a:r>
            <a:r>
              <a:rPr lang="en-GB" sz="2400" baseline="30000" dirty="0">
                <a:latin typeface="Century Gothic" panose="020B0502020202020204" pitchFamily="34" charset="0"/>
              </a:rPr>
              <a:t>th</a:t>
            </a:r>
            <a:r>
              <a:rPr lang="en-GB" sz="2400" dirty="0">
                <a:latin typeface="Century Gothic" panose="020B0502020202020204" pitchFamily="34" charset="0"/>
              </a:rPr>
              <a:t> century – he was able to use the microscope to see very small objects, including </a:t>
            </a:r>
            <a:r>
              <a:rPr lang="en-GB" sz="2400" b="1" dirty="0">
                <a:latin typeface="Century Gothic" panose="020B0502020202020204" pitchFamily="34" charset="0"/>
              </a:rPr>
              <a:t>microscopic animals </a:t>
            </a:r>
            <a:r>
              <a:rPr lang="en-GB" sz="2400" dirty="0">
                <a:latin typeface="Century Gothic" panose="020B0502020202020204" pitchFamily="34" charset="0"/>
              </a:rPr>
              <a:t>and </a:t>
            </a:r>
            <a:r>
              <a:rPr lang="en-GB" sz="2400" b="1" dirty="0">
                <a:latin typeface="Century Gothic" panose="020B0502020202020204" pitchFamily="34" charset="0"/>
              </a:rPr>
              <a:t>bacteria</a:t>
            </a:r>
            <a:r>
              <a:rPr lang="en-GB" sz="2400" dirty="0">
                <a:latin typeface="Century Gothic" panose="020B0502020202020204" pitchFamily="34" charset="0"/>
              </a:rPr>
              <a:t>. His work was crucial to the development of </a:t>
            </a:r>
            <a:r>
              <a:rPr lang="en-GB" sz="2400" b="1" dirty="0">
                <a:latin typeface="Century Gothic" panose="020B0502020202020204" pitchFamily="34" charset="0"/>
              </a:rPr>
              <a:t>cell theory</a:t>
            </a:r>
            <a:r>
              <a:rPr lang="en-GB" sz="2400" dirty="0">
                <a:latin typeface="Century Gothic" panose="020B0502020202020204" pitchFamily="34" charset="0"/>
              </a:rPr>
              <a:t>.</a:t>
            </a:r>
          </a:p>
        </p:txBody>
      </p:sp>
      <p:pic>
        <p:nvPicPr>
          <p:cNvPr id="1026" name="Picture 2">
            <a:extLst>
              <a:ext uri="{FF2B5EF4-FFF2-40B4-BE49-F238E27FC236}">
                <a16:creationId xmlns:a16="http://schemas.microsoft.com/office/drawing/2014/main" id="{7A4A44FA-416F-77AE-21AA-0105D372AC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187" y="650929"/>
            <a:ext cx="3184249" cy="4680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xEl>
                                              <p:pRg st="2" end="2"/>
                                            </p:txEl>
                                          </p:spTgt>
                                        </p:tgtEl>
                                        <p:attrNameLst>
                                          <p:attrName>style.visibility</p:attrName>
                                        </p:attrNameLst>
                                      </p:cBhvr>
                                      <p:to>
                                        <p:strVal val="visible"/>
                                      </p:to>
                                    </p:set>
                                    <p:animEffect transition="in" filter="fade">
                                      <p:cBhvr>
                                        <p:cTn id="12" dur="500"/>
                                        <p:tgtEl>
                                          <p:spTgt spid="2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xEl>
                                              <p:pRg st="4" end="4"/>
                                            </p:txEl>
                                          </p:spTgt>
                                        </p:tgtEl>
                                        <p:attrNameLst>
                                          <p:attrName>style.visibility</p:attrName>
                                        </p:attrNameLst>
                                      </p:cBhvr>
                                      <p:to>
                                        <p:strVal val="visible"/>
                                      </p:to>
                                    </p:set>
                                    <p:animEffect transition="in" filter="fade">
                                      <p:cBhvr>
                                        <p:cTn id="17" dur="500"/>
                                        <p:tgtEl>
                                          <p:spTgt spid="2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xEl>
                                              <p:pRg st="6" end="6"/>
                                            </p:txEl>
                                          </p:spTgt>
                                        </p:tgtEl>
                                        <p:attrNameLst>
                                          <p:attrName>style.visibility</p:attrName>
                                        </p:attrNameLst>
                                      </p:cBhvr>
                                      <p:to>
                                        <p:strVal val="visible"/>
                                      </p:to>
                                    </p:set>
                                    <p:animEffect transition="in" filter="fade">
                                      <p:cBhvr>
                                        <p:cTn id="22" dur="500"/>
                                        <p:tgtEl>
                                          <p:spTgt spid="2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5" y="0"/>
            <a:ext cx="10620000" cy="720000"/>
          </a:xfrm>
        </p:spPr>
        <p:txBody>
          <a:bodyPr>
            <a:normAutofit/>
          </a:bodyPr>
          <a:lstStyle/>
          <a:p>
            <a:r>
              <a:rPr lang="en-GB">
                <a:latin typeface="Century Gothic" panose="020B0502020202020204" pitchFamily="34" charset="0"/>
              </a:rPr>
              <a:t>Microscopes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58748" y="603100"/>
            <a:ext cx="5946463" cy="4062651"/>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Light microscopes are limited in how much detail they can provide</a:t>
            </a: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2" name="Rectangle 1">
            <a:extLst>
              <a:ext uri="{FF2B5EF4-FFF2-40B4-BE49-F238E27FC236}">
                <a16:creationId xmlns:a16="http://schemas.microsoft.com/office/drawing/2014/main" id="{BD3DBA48-FEAC-4D42-BBA5-8F85D7CE34A8}"/>
              </a:ext>
            </a:extLst>
          </p:cNvPr>
          <p:cNvSpPr/>
          <p:nvPr/>
        </p:nvSpPr>
        <p:spPr>
          <a:xfrm>
            <a:off x="258748" y="2034261"/>
            <a:ext cx="5806255" cy="2308324"/>
          </a:xfrm>
          <a:prstGeom prst="rect">
            <a:avLst/>
          </a:prstGeom>
          <a:solidFill>
            <a:schemeClr val="accent1">
              <a:lumMod val="40000"/>
              <a:lumOff val="60000"/>
            </a:schemeClr>
          </a:solidFill>
        </p:spPr>
        <p:txBody>
          <a:bodyPr wrap="square">
            <a:spAutoFit/>
          </a:bodyPr>
          <a:lstStyle/>
          <a:p>
            <a:r>
              <a:rPr lang="en-GB" sz="2400">
                <a:latin typeface="Century Gothic" panose="020B0502020202020204" pitchFamily="34" charset="0"/>
              </a:rPr>
              <a:t>Electron microscopes have </a:t>
            </a:r>
            <a:r>
              <a:rPr lang="en-GB" sz="2400" b="1">
                <a:latin typeface="Century Gothic" panose="020B0502020202020204" pitchFamily="34" charset="0"/>
              </a:rPr>
              <a:t>greater magnification</a:t>
            </a:r>
            <a:r>
              <a:rPr lang="en-GB" sz="2400">
                <a:latin typeface="Century Gothic" panose="020B0502020202020204" pitchFamily="34" charset="0"/>
              </a:rPr>
              <a:t> and </a:t>
            </a:r>
            <a:r>
              <a:rPr lang="en-GB" sz="2400" b="1">
                <a:latin typeface="Century Gothic" panose="020B0502020202020204" pitchFamily="34" charset="0"/>
              </a:rPr>
              <a:t>resolution</a:t>
            </a:r>
            <a:r>
              <a:rPr lang="en-GB" sz="2400">
                <a:latin typeface="Century Gothic" panose="020B0502020202020204" pitchFamily="34" charset="0"/>
              </a:rPr>
              <a:t> than light microscopes and have allowed scientists to study cells in greater detail, furthering understanding of sub-cellular structures. </a:t>
            </a:r>
          </a:p>
        </p:txBody>
      </p:sp>
      <p:sp>
        <p:nvSpPr>
          <p:cNvPr id="4" name="Rectangle 3">
            <a:extLst>
              <a:ext uri="{FF2B5EF4-FFF2-40B4-BE49-F238E27FC236}">
                <a16:creationId xmlns:a16="http://schemas.microsoft.com/office/drawing/2014/main" id="{3C76A449-7742-448D-8906-3F7E1D4A2160}"/>
              </a:ext>
            </a:extLst>
          </p:cNvPr>
          <p:cNvSpPr/>
          <p:nvPr/>
        </p:nvSpPr>
        <p:spPr>
          <a:xfrm>
            <a:off x="212253" y="4549676"/>
            <a:ext cx="10870255" cy="2308324"/>
          </a:xfrm>
          <a:prstGeom prst="rect">
            <a:avLst/>
          </a:prstGeom>
        </p:spPr>
        <p:txBody>
          <a:bodyPr wrap="square">
            <a:spAutoFit/>
          </a:bodyPr>
          <a:lstStyle/>
          <a:p>
            <a:r>
              <a:rPr lang="en-GB" sz="2400" dirty="0">
                <a:latin typeface="Century Gothic" panose="020B0502020202020204" pitchFamily="34" charset="0"/>
              </a:rPr>
              <a:t>Resolution is a measure of how detailed the image is.</a:t>
            </a:r>
          </a:p>
          <a:p>
            <a:endParaRPr lang="en-GB" sz="2400" dirty="0">
              <a:latin typeface="Century Gothic" panose="020B0502020202020204" pitchFamily="34" charset="0"/>
            </a:endParaRPr>
          </a:p>
          <a:p>
            <a:r>
              <a:rPr lang="en-GB" sz="2400" dirty="0">
                <a:latin typeface="Century Gothic" panose="020B0502020202020204" pitchFamily="34" charset="0"/>
              </a:rPr>
              <a:t>Magnification can also be calculated by comparing the size of the image with the size of the real object</a:t>
            </a:r>
          </a:p>
          <a:p>
            <a:endParaRPr lang="en-GB" sz="2400" dirty="0">
              <a:latin typeface="Century Gothic" panose="020B0502020202020204" pitchFamily="34" charset="0"/>
            </a:endParaRPr>
          </a:p>
          <a:p>
            <a:r>
              <a:rPr lang="en-GB" sz="2400" dirty="0">
                <a:latin typeface="Century Gothic" panose="020B0502020202020204" pitchFamily="34" charset="0"/>
              </a:rPr>
              <a:t>A stain is often used to make the organelles within a cell appear clearer</a:t>
            </a:r>
          </a:p>
        </p:txBody>
      </p:sp>
      <p:pic>
        <p:nvPicPr>
          <p:cNvPr id="2050" name="Picture 2" descr="Royalty-Free photo: Grayscale photography of corals | PickPik">
            <a:extLst>
              <a:ext uri="{FF2B5EF4-FFF2-40B4-BE49-F238E27FC236}">
                <a16:creationId xmlns:a16="http://schemas.microsoft.com/office/drawing/2014/main" id="{7C31F7D0-3E96-0BCE-B019-1033432F3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0553" y="371959"/>
            <a:ext cx="4093694" cy="3115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06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xEl>
                                              <p:pRg st="1" end="1"/>
                                            </p:txEl>
                                          </p:spTgt>
                                        </p:tgtEl>
                                        <p:attrNameLst>
                                          <p:attrName>style.visibility</p:attrName>
                                        </p:attrNameLst>
                                      </p:cBhvr>
                                      <p:to>
                                        <p:strVal val="visible"/>
                                      </p:to>
                                    </p:set>
                                    <p:animEffect transition="in" filter="fade">
                                      <p:cBhvr>
                                        <p:cTn id="7" dur="500"/>
                                        <p:tgtEl>
                                          <p:spTgt spid="2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xEl>
                                              <p:pRg st="0" end="0"/>
                                            </p:txEl>
                                          </p:spTgt>
                                        </p:tgtEl>
                                        <p:attrNameLst>
                                          <p:attrName>style.visibility</p:attrName>
                                        </p:attrNameLst>
                                      </p:cBhvr>
                                      <p:to>
                                        <p:strVal val="visible"/>
                                      </p:to>
                                    </p:set>
                                    <p:animEffect transition="in" filter="fade">
                                      <p:cBhvr>
                                        <p:cTn id="26" dur="500"/>
                                        <p:tgtEl>
                                          <p:spTgt spid="4">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animEffect transition="in" filter="fade">
                                      <p:cBhvr>
                                        <p:cTn id="31"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 grpId="0" animBg="1"/>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62EF6-8E77-1D7F-5BF6-4A85BCA5A8EC}"/>
              </a:ext>
            </a:extLst>
          </p:cNvPr>
          <p:cNvSpPr>
            <a:spLocks noGrp="1"/>
          </p:cNvSpPr>
          <p:nvPr>
            <p:ph type="title"/>
          </p:nvPr>
        </p:nvSpPr>
        <p:spPr/>
        <p:txBody>
          <a:bodyPr/>
          <a:lstStyle/>
          <a:p>
            <a:r>
              <a:rPr lang="en-GB" dirty="0">
                <a:latin typeface="Century Gothic" panose="020B0502020202020204" pitchFamily="34" charset="0"/>
              </a:rPr>
              <a:t>Timeline</a:t>
            </a:r>
          </a:p>
        </p:txBody>
      </p:sp>
      <p:sp>
        <p:nvSpPr>
          <p:cNvPr id="3" name="TextBox 2">
            <a:extLst>
              <a:ext uri="{FF2B5EF4-FFF2-40B4-BE49-F238E27FC236}">
                <a16:creationId xmlns:a16="http://schemas.microsoft.com/office/drawing/2014/main" id="{17D8E7C1-B948-2FCC-B4F0-E7EE6E2D8450}"/>
              </a:ext>
            </a:extLst>
          </p:cNvPr>
          <p:cNvSpPr txBox="1"/>
          <p:nvPr/>
        </p:nvSpPr>
        <p:spPr>
          <a:xfrm>
            <a:off x="0" y="4419601"/>
            <a:ext cx="2481943" cy="1569660"/>
          </a:xfrm>
          <a:prstGeom prst="rect">
            <a:avLst/>
          </a:prstGeom>
          <a:noFill/>
        </p:spPr>
        <p:txBody>
          <a:bodyPr wrap="square" rtlCol="0">
            <a:spAutoFit/>
          </a:bodyPr>
          <a:lstStyle/>
          <a:p>
            <a:pPr algn="ctr"/>
            <a:r>
              <a:rPr lang="en-GB" sz="2400" b="1" dirty="0">
                <a:latin typeface="Century Gothic" panose="020B0502020202020204" pitchFamily="34" charset="0"/>
              </a:rPr>
              <a:t>1590s </a:t>
            </a:r>
          </a:p>
          <a:p>
            <a:pPr algn="ctr"/>
            <a:endParaRPr lang="en-GB" sz="2400" dirty="0">
              <a:latin typeface="Century Gothic" panose="020B0502020202020204" pitchFamily="34" charset="0"/>
            </a:endParaRPr>
          </a:p>
          <a:p>
            <a:pPr algn="ctr"/>
            <a:r>
              <a:rPr lang="en-GB" sz="2400" dirty="0">
                <a:latin typeface="Century Gothic" panose="020B0502020202020204" pitchFamily="34" charset="0"/>
              </a:rPr>
              <a:t>First compound microscope</a:t>
            </a:r>
          </a:p>
        </p:txBody>
      </p:sp>
      <p:cxnSp>
        <p:nvCxnSpPr>
          <p:cNvPr id="5" name="Straight Connector 4">
            <a:extLst>
              <a:ext uri="{FF2B5EF4-FFF2-40B4-BE49-F238E27FC236}">
                <a16:creationId xmlns:a16="http://schemas.microsoft.com/office/drawing/2014/main" id="{CA9F4FD6-2785-FC8E-0A8A-CC3045BA3B0A}"/>
              </a:ext>
            </a:extLst>
          </p:cNvPr>
          <p:cNvCxnSpPr/>
          <p:nvPr/>
        </p:nvCxnSpPr>
        <p:spPr>
          <a:xfrm>
            <a:off x="870857" y="4136572"/>
            <a:ext cx="9927771"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19DA44CF-9731-E1D5-7F04-2E760DB0BBB1}"/>
              </a:ext>
            </a:extLst>
          </p:cNvPr>
          <p:cNvCxnSpPr/>
          <p:nvPr/>
        </p:nvCxnSpPr>
        <p:spPr>
          <a:xfrm>
            <a:off x="1066800" y="4158344"/>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084365B-D14C-30BD-0AAE-960A6DF20D67}"/>
              </a:ext>
            </a:extLst>
          </p:cNvPr>
          <p:cNvSpPr txBox="1"/>
          <p:nvPr/>
        </p:nvSpPr>
        <p:spPr>
          <a:xfrm>
            <a:off x="1132114" y="1393374"/>
            <a:ext cx="3744687" cy="2677656"/>
          </a:xfrm>
          <a:prstGeom prst="rect">
            <a:avLst/>
          </a:prstGeom>
          <a:noFill/>
        </p:spPr>
        <p:txBody>
          <a:bodyPr wrap="square" rtlCol="0">
            <a:spAutoFit/>
          </a:bodyPr>
          <a:lstStyle/>
          <a:p>
            <a:pPr algn="ctr"/>
            <a:r>
              <a:rPr lang="en-GB" sz="2400" b="1" dirty="0">
                <a:latin typeface="Century Gothic" panose="020B0502020202020204" pitchFamily="34" charset="0"/>
              </a:rPr>
              <a:t>Van Leeuwenhoek </a:t>
            </a:r>
            <a:r>
              <a:rPr lang="en-GB" sz="2400" dirty="0">
                <a:latin typeface="Century Gothic" panose="020B0502020202020204" pitchFamily="34" charset="0"/>
              </a:rPr>
              <a:t>made the first </a:t>
            </a:r>
            <a:r>
              <a:rPr lang="en-GB" sz="2400" b="1" dirty="0">
                <a:latin typeface="Century Gothic" panose="020B0502020202020204" pitchFamily="34" charset="0"/>
              </a:rPr>
              <a:t>light</a:t>
            </a:r>
            <a:r>
              <a:rPr lang="en-GB" sz="2400" dirty="0">
                <a:latin typeface="Century Gothic" panose="020B0502020202020204" pitchFamily="34" charset="0"/>
              </a:rPr>
              <a:t> microscope and viewed microscopic animals and bacteria</a:t>
            </a:r>
          </a:p>
          <a:p>
            <a:pPr algn="ctr"/>
            <a:endParaRPr lang="en-GB" sz="2400" dirty="0">
              <a:latin typeface="Century Gothic" panose="020B0502020202020204" pitchFamily="34" charset="0"/>
            </a:endParaRPr>
          </a:p>
          <a:p>
            <a:pPr algn="ctr"/>
            <a:r>
              <a:rPr lang="en-GB" sz="2400" b="1" dirty="0">
                <a:latin typeface="Century Gothic" panose="020B0502020202020204" pitchFamily="34" charset="0"/>
              </a:rPr>
              <a:t>1670s</a:t>
            </a:r>
          </a:p>
        </p:txBody>
      </p:sp>
      <p:sp>
        <p:nvSpPr>
          <p:cNvPr id="9" name="TextBox 8">
            <a:extLst>
              <a:ext uri="{FF2B5EF4-FFF2-40B4-BE49-F238E27FC236}">
                <a16:creationId xmlns:a16="http://schemas.microsoft.com/office/drawing/2014/main" id="{9789DCBE-81EF-544F-F00F-C9EF8E0F4871}"/>
              </a:ext>
            </a:extLst>
          </p:cNvPr>
          <p:cNvSpPr txBox="1"/>
          <p:nvPr/>
        </p:nvSpPr>
        <p:spPr>
          <a:xfrm>
            <a:off x="4027713" y="4397830"/>
            <a:ext cx="2481943" cy="1569660"/>
          </a:xfrm>
          <a:prstGeom prst="rect">
            <a:avLst/>
          </a:prstGeom>
          <a:noFill/>
        </p:spPr>
        <p:txBody>
          <a:bodyPr wrap="square" rtlCol="0">
            <a:spAutoFit/>
          </a:bodyPr>
          <a:lstStyle/>
          <a:p>
            <a:pPr algn="ctr"/>
            <a:r>
              <a:rPr lang="en-GB" sz="2400" b="1" dirty="0">
                <a:latin typeface="Century Gothic" panose="020B0502020202020204" pitchFamily="34" charset="0"/>
              </a:rPr>
              <a:t>1838</a:t>
            </a:r>
          </a:p>
          <a:p>
            <a:pPr algn="ctr"/>
            <a:endParaRPr lang="en-GB" sz="2400" dirty="0">
              <a:latin typeface="Century Gothic" panose="020B0502020202020204" pitchFamily="34" charset="0"/>
            </a:endParaRPr>
          </a:p>
          <a:p>
            <a:pPr algn="ctr"/>
            <a:r>
              <a:rPr lang="en-GB" sz="2400" dirty="0">
                <a:latin typeface="Century Gothic" panose="020B0502020202020204" pitchFamily="34" charset="0"/>
              </a:rPr>
              <a:t>Cell theory proposed</a:t>
            </a:r>
          </a:p>
        </p:txBody>
      </p:sp>
      <p:cxnSp>
        <p:nvCxnSpPr>
          <p:cNvPr id="10" name="Straight Connector 9">
            <a:extLst>
              <a:ext uri="{FF2B5EF4-FFF2-40B4-BE49-F238E27FC236}">
                <a16:creationId xmlns:a16="http://schemas.microsoft.com/office/drawing/2014/main" id="{0A4E841D-A31A-848E-32A7-EB2F17E99448}"/>
              </a:ext>
            </a:extLst>
          </p:cNvPr>
          <p:cNvCxnSpPr/>
          <p:nvPr/>
        </p:nvCxnSpPr>
        <p:spPr>
          <a:xfrm>
            <a:off x="5334000" y="4136573"/>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CF25D76-B06A-2AB9-743B-649250E1FDFF}"/>
              </a:ext>
            </a:extLst>
          </p:cNvPr>
          <p:cNvSpPr txBox="1"/>
          <p:nvPr/>
        </p:nvSpPr>
        <p:spPr>
          <a:xfrm>
            <a:off x="8294912" y="936174"/>
            <a:ext cx="3113315" cy="3046988"/>
          </a:xfrm>
          <a:prstGeom prst="rect">
            <a:avLst/>
          </a:prstGeom>
          <a:noFill/>
        </p:spPr>
        <p:txBody>
          <a:bodyPr wrap="square" rtlCol="0">
            <a:spAutoFit/>
          </a:bodyPr>
          <a:lstStyle/>
          <a:p>
            <a:pPr algn="ctr"/>
            <a:r>
              <a:rPr lang="en-GB" sz="2400" b="1" dirty="0">
                <a:latin typeface="Century Gothic" panose="020B0502020202020204" pitchFamily="34" charset="0"/>
              </a:rPr>
              <a:t>Electron</a:t>
            </a:r>
            <a:r>
              <a:rPr lang="en-GB" sz="2400" dirty="0">
                <a:latin typeface="Century Gothic" panose="020B0502020202020204" pitchFamily="34" charset="0"/>
              </a:rPr>
              <a:t> microscopes allowed imaging of subcellular structures and viruses</a:t>
            </a:r>
          </a:p>
          <a:p>
            <a:pPr algn="ctr"/>
            <a:endParaRPr lang="en-GB" sz="2400" dirty="0">
              <a:latin typeface="Century Gothic" panose="020B0502020202020204" pitchFamily="34" charset="0"/>
            </a:endParaRPr>
          </a:p>
          <a:p>
            <a:pPr algn="ctr"/>
            <a:r>
              <a:rPr lang="en-GB" sz="2400" b="1" dirty="0">
                <a:latin typeface="Century Gothic" panose="020B0502020202020204" pitchFamily="34" charset="0"/>
              </a:rPr>
              <a:t>20</a:t>
            </a:r>
            <a:r>
              <a:rPr lang="en-GB" sz="2400" b="1" baseline="30000" dirty="0">
                <a:latin typeface="Century Gothic" panose="020B0502020202020204" pitchFamily="34" charset="0"/>
              </a:rPr>
              <a:t>th</a:t>
            </a:r>
            <a:r>
              <a:rPr lang="en-GB" sz="2400" b="1" dirty="0">
                <a:latin typeface="Century Gothic" panose="020B0502020202020204" pitchFamily="34" charset="0"/>
              </a:rPr>
              <a:t> century</a:t>
            </a:r>
          </a:p>
        </p:txBody>
      </p:sp>
      <p:sp>
        <p:nvSpPr>
          <p:cNvPr id="15" name="TextBox 14">
            <a:extLst>
              <a:ext uri="{FF2B5EF4-FFF2-40B4-BE49-F238E27FC236}">
                <a16:creationId xmlns:a16="http://schemas.microsoft.com/office/drawing/2014/main" id="{6784C762-C966-801A-5FBA-B90FF2D9B636}"/>
              </a:ext>
            </a:extLst>
          </p:cNvPr>
          <p:cNvSpPr txBox="1"/>
          <p:nvPr/>
        </p:nvSpPr>
        <p:spPr>
          <a:xfrm>
            <a:off x="5159828" y="1654632"/>
            <a:ext cx="3048001" cy="2308324"/>
          </a:xfrm>
          <a:prstGeom prst="rect">
            <a:avLst/>
          </a:prstGeom>
          <a:noFill/>
        </p:spPr>
        <p:txBody>
          <a:bodyPr wrap="square" rtlCol="0">
            <a:spAutoFit/>
          </a:bodyPr>
          <a:lstStyle/>
          <a:p>
            <a:pPr algn="ctr"/>
            <a:r>
              <a:rPr lang="en-GB" sz="2400" dirty="0">
                <a:latin typeface="Century Gothic" panose="020B0502020202020204" pitchFamily="34" charset="0"/>
              </a:rPr>
              <a:t>Scientists discover cell structures such as the nucleus and mitochondria</a:t>
            </a:r>
          </a:p>
          <a:p>
            <a:pPr algn="ctr"/>
            <a:endParaRPr lang="en-GB" sz="2400" dirty="0">
              <a:latin typeface="Century Gothic" panose="020B0502020202020204" pitchFamily="34" charset="0"/>
            </a:endParaRPr>
          </a:p>
          <a:p>
            <a:pPr algn="ctr"/>
            <a:r>
              <a:rPr lang="en-GB" sz="2400" b="1" dirty="0">
                <a:latin typeface="Century Gothic" panose="020B0502020202020204" pitchFamily="34" charset="0"/>
              </a:rPr>
              <a:t>19</a:t>
            </a:r>
            <a:r>
              <a:rPr lang="en-GB" sz="2400" b="1" baseline="30000" dirty="0">
                <a:latin typeface="Century Gothic" panose="020B0502020202020204" pitchFamily="34" charset="0"/>
              </a:rPr>
              <a:t>th</a:t>
            </a:r>
            <a:r>
              <a:rPr lang="en-GB" sz="2400" b="1" dirty="0">
                <a:latin typeface="Century Gothic" panose="020B0502020202020204" pitchFamily="34" charset="0"/>
              </a:rPr>
              <a:t> century</a:t>
            </a:r>
          </a:p>
        </p:txBody>
      </p:sp>
      <p:sp>
        <p:nvSpPr>
          <p:cNvPr id="16" name="TextBox 15">
            <a:extLst>
              <a:ext uri="{FF2B5EF4-FFF2-40B4-BE49-F238E27FC236}">
                <a16:creationId xmlns:a16="http://schemas.microsoft.com/office/drawing/2014/main" id="{199FEC95-0ADC-B104-2C40-86D8F4BF2411}"/>
              </a:ext>
            </a:extLst>
          </p:cNvPr>
          <p:cNvSpPr txBox="1"/>
          <p:nvPr/>
        </p:nvSpPr>
        <p:spPr>
          <a:xfrm>
            <a:off x="6574972" y="4440821"/>
            <a:ext cx="3135086" cy="2308324"/>
          </a:xfrm>
          <a:prstGeom prst="rect">
            <a:avLst/>
          </a:prstGeom>
          <a:noFill/>
        </p:spPr>
        <p:txBody>
          <a:bodyPr wrap="square" rtlCol="0">
            <a:spAutoFit/>
          </a:bodyPr>
          <a:lstStyle/>
          <a:p>
            <a:pPr algn="ctr"/>
            <a:r>
              <a:rPr lang="en-GB" sz="2400" b="1" dirty="0">
                <a:latin typeface="Century Gothic" panose="020B0502020202020204" pitchFamily="34" charset="0"/>
              </a:rPr>
              <a:t>1931</a:t>
            </a:r>
          </a:p>
          <a:p>
            <a:pPr algn="ctr"/>
            <a:endParaRPr lang="en-GB" sz="2400" dirty="0">
              <a:latin typeface="Century Gothic" panose="020B0502020202020204" pitchFamily="34" charset="0"/>
            </a:endParaRPr>
          </a:p>
          <a:p>
            <a:pPr algn="ctr"/>
            <a:r>
              <a:rPr lang="en-GB" sz="2400" dirty="0">
                <a:latin typeface="Century Gothic" panose="020B0502020202020204" pitchFamily="34" charset="0"/>
              </a:rPr>
              <a:t>German scientists Ruska and Knoll develop </a:t>
            </a:r>
            <a:r>
              <a:rPr lang="en-GB" sz="2400" b="1" dirty="0">
                <a:latin typeface="Century Gothic" panose="020B0502020202020204" pitchFamily="34" charset="0"/>
              </a:rPr>
              <a:t>electron</a:t>
            </a:r>
            <a:r>
              <a:rPr lang="en-GB" sz="2400" dirty="0">
                <a:latin typeface="Century Gothic" panose="020B0502020202020204" pitchFamily="34" charset="0"/>
              </a:rPr>
              <a:t> microscope</a:t>
            </a:r>
          </a:p>
        </p:txBody>
      </p:sp>
      <p:cxnSp>
        <p:nvCxnSpPr>
          <p:cNvPr id="17" name="Straight Connector 16">
            <a:extLst>
              <a:ext uri="{FF2B5EF4-FFF2-40B4-BE49-F238E27FC236}">
                <a16:creationId xmlns:a16="http://schemas.microsoft.com/office/drawing/2014/main" id="{33F275DE-5548-6381-8D18-AC31DEF7B0D5}"/>
              </a:ext>
            </a:extLst>
          </p:cNvPr>
          <p:cNvCxnSpPr/>
          <p:nvPr/>
        </p:nvCxnSpPr>
        <p:spPr>
          <a:xfrm>
            <a:off x="9622971" y="3918859"/>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EEDF791-170C-173F-3CBF-7CFD9B783572}"/>
              </a:ext>
            </a:extLst>
          </p:cNvPr>
          <p:cNvCxnSpPr/>
          <p:nvPr/>
        </p:nvCxnSpPr>
        <p:spPr>
          <a:xfrm>
            <a:off x="8077200" y="4136573"/>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1333FB0-1C40-AA16-F99C-6F1C9BF178ED}"/>
              </a:ext>
            </a:extLst>
          </p:cNvPr>
          <p:cNvCxnSpPr/>
          <p:nvPr/>
        </p:nvCxnSpPr>
        <p:spPr>
          <a:xfrm>
            <a:off x="6531429" y="3962403"/>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9B8B8DF-546E-4DC4-12CD-2FC5930554E8}"/>
              </a:ext>
            </a:extLst>
          </p:cNvPr>
          <p:cNvCxnSpPr/>
          <p:nvPr/>
        </p:nvCxnSpPr>
        <p:spPr>
          <a:xfrm>
            <a:off x="2982693" y="3962403"/>
            <a:ext cx="0" cy="195943"/>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514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52126" y="960773"/>
            <a:ext cx="10607873" cy="6023765"/>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Determine whether each statement is true or false:</a:t>
            </a:r>
          </a:p>
          <a:p>
            <a:pPr marL="457200" indent="-457200">
              <a:lnSpc>
                <a:spcPct val="150000"/>
              </a:lnSpc>
              <a:buAutoNum type="arabicPeriod"/>
            </a:pPr>
            <a:r>
              <a:rPr lang="en-GB" sz="2400">
                <a:latin typeface="Century Gothic" panose="020B0502020202020204" pitchFamily="34" charset="0"/>
              </a:rPr>
              <a:t>Electron microscopes can provide a higher magnification than light microscopes. </a:t>
            </a:r>
          </a:p>
          <a:p>
            <a:pPr marL="457200" indent="-457200">
              <a:lnSpc>
                <a:spcPct val="150000"/>
              </a:lnSpc>
              <a:buAutoNum type="arabicPeriod"/>
            </a:pPr>
            <a:r>
              <a:rPr lang="en-GB" sz="2400">
                <a:latin typeface="Century Gothic" panose="020B0502020202020204" pitchFamily="34" charset="0"/>
              </a:rPr>
              <a:t>The electron microscope was developed before the light microscope. </a:t>
            </a:r>
          </a:p>
          <a:p>
            <a:pPr marL="457200" indent="-457200">
              <a:lnSpc>
                <a:spcPct val="150000"/>
              </a:lnSpc>
              <a:buAutoNum type="arabicPeriod"/>
            </a:pPr>
            <a:r>
              <a:rPr lang="en-GB" sz="2400">
                <a:latin typeface="Century Gothic" panose="020B0502020202020204" pitchFamily="34" charset="0"/>
              </a:rPr>
              <a:t>Much of the understanding of sub-cellular structures has come from the use of electron microscopes. </a:t>
            </a:r>
          </a:p>
          <a:p>
            <a:pPr marL="457200" indent="-457200">
              <a:lnSpc>
                <a:spcPct val="150000"/>
              </a:lnSpc>
              <a:buAutoNum type="arabicPeriod"/>
            </a:pPr>
            <a:r>
              <a:rPr lang="en-GB" sz="2400">
                <a:latin typeface="Century Gothic" panose="020B0502020202020204" pitchFamily="34" charset="0"/>
              </a:rPr>
              <a:t>Total magnification of a light microscope can be calculated by adding together the eyepiece lens magnification and the objective lens magnification. </a:t>
            </a:r>
          </a:p>
          <a:p>
            <a:pPr>
              <a:lnSpc>
                <a:spcPct val="150000"/>
              </a:lnSpc>
            </a:pPr>
            <a:endParaRPr lang="en-GB" sz="240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12" name="Rectangle 11">
            <a:extLst>
              <a:ext uri="{FF2B5EF4-FFF2-40B4-BE49-F238E27FC236}">
                <a16:creationId xmlns:a16="http://schemas.microsoft.com/office/drawing/2014/main" id="{2DFF91E0-B79E-D94B-A7E0-CC2BB7488C6E}"/>
              </a:ext>
            </a:extLst>
          </p:cNvPr>
          <p:cNvSpPr/>
          <p:nvPr/>
        </p:nvSpPr>
        <p:spPr>
          <a:xfrm>
            <a:off x="3106093" y="2136819"/>
            <a:ext cx="609141" cy="369332"/>
          </a:xfrm>
          <a:prstGeom prst="rect">
            <a:avLst/>
          </a:prstGeom>
        </p:spPr>
        <p:txBody>
          <a:bodyPr wrap="none" lIns="0" tIns="0" rIns="0" bIns="0">
            <a:spAutoFit/>
          </a:bodyPr>
          <a:lstStyle/>
          <a:p>
            <a:r>
              <a:rPr lang="en-GB" sz="2400" b="1">
                <a:solidFill>
                  <a:srgbClr val="0070C0"/>
                </a:solidFill>
                <a:latin typeface="Century Gothic" panose="020B0502020202020204" pitchFamily="34" charset="0"/>
              </a:rPr>
              <a:t>True</a:t>
            </a:r>
          </a:p>
        </p:txBody>
      </p:sp>
      <p:sp>
        <p:nvSpPr>
          <p:cNvPr id="13" name="Rectangle 12">
            <a:extLst>
              <a:ext uri="{FF2B5EF4-FFF2-40B4-BE49-F238E27FC236}">
                <a16:creationId xmlns:a16="http://schemas.microsoft.com/office/drawing/2014/main" id="{DD27DC08-9B29-3F41-BA71-BD7F90BDA33B}"/>
              </a:ext>
            </a:extLst>
          </p:cNvPr>
          <p:cNvSpPr/>
          <p:nvPr/>
        </p:nvSpPr>
        <p:spPr>
          <a:xfrm>
            <a:off x="2958617" y="3270938"/>
            <a:ext cx="756617" cy="369332"/>
          </a:xfrm>
          <a:prstGeom prst="rect">
            <a:avLst/>
          </a:prstGeom>
        </p:spPr>
        <p:txBody>
          <a:bodyPr wrap="none" lIns="0" tIns="0" rIns="0" bIns="0">
            <a:spAutoFit/>
          </a:bodyPr>
          <a:lstStyle/>
          <a:p>
            <a:r>
              <a:rPr lang="en-GB" sz="2400" b="1">
                <a:solidFill>
                  <a:srgbClr val="0070C0"/>
                </a:solidFill>
                <a:latin typeface="Century Gothic" panose="020B0502020202020204" pitchFamily="34" charset="0"/>
              </a:rPr>
              <a:t>False</a:t>
            </a:r>
          </a:p>
        </p:txBody>
      </p:sp>
      <p:sp>
        <p:nvSpPr>
          <p:cNvPr id="18" name="Rectangle 17">
            <a:extLst>
              <a:ext uri="{FF2B5EF4-FFF2-40B4-BE49-F238E27FC236}">
                <a16:creationId xmlns:a16="http://schemas.microsoft.com/office/drawing/2014/main" id="{92B369CF-C90B-F14C-A224-5E99A7001145}"/>
              </a:ext>
            </a:extLst>
          </p:cNvPr>
          <p:cNvSpPr/>
          <p:nvPr/>
        </p:nvSpPr>
        <p:spPr>
          <a:xfrm>
            <a:off x="5850000" y="4376842"/>
            <a:ext cx="609141" cy="369332"/>
          </a:xfrm>
          <a:prstGeom prst="rect">
            <a:avLst/>
          </a:prstGeom>
        </p:spPr>
        <p:txBody>
          <a:bodyPr wrap="none" lIns="0" tIns="0" rIns="0" bIns="0">
            <a:spAutoFit/>
          </a:bodyPr>
          <a:lstStyle/>
          <a:p>
            <a:r>
              <a:rPr lang="en-GB" sz="2400" b="1">
                <a:solidFill>
                  <a:srgbClr val="0070C0"/>
                </a:solidFill>
                <a:latin typeface="Century Gothic" panose="020B0502020202020204" pitchFamily="34" charset="0"/>
              </a:rPr>
              <a:t>True</a:t>
            </a:r>
          </a:p>
        </p:txBody>
      </p:sp>
      <p:sp>
        <p:nvSpPr>
          <p:cNvPr id="19" name="Rectangle 18">
            <a:extLst>
              <a:ext uri="{FF2B5EF4-FFF2-40B4-BE49-F238E27FC236}">
                <a16:creationId xmlns:a16="http://schemas.microsoft.com/office/drawing/2014/main" id="{0F7E3CC3-3C62-9342-8128-66913F079BA7}"/>
              </a:ext>
            </a:extLst>
          </p:cNvPr>
          <p:cNvSpPr/>
          <p:nvPr/>
        </p:nvSpPr>
        <p:spPr>
          <a:xfrm>
            <a:off x="3886177" y="6020814"/>
            <a:ext cx="756617" cy="369332"/>
          </a:xfrm>
          <a:prstGeom prst="rect">
            <a:avLst/>
          </a:prstGeom>
        </p:spPr>
        <p:txBody>
          <a:bodyPr wrap="none" lIns="0" tIns="0" rIns="0" bIns="0">
            <a:spAutoFit/>
          </a:bodyPr>
          <a:lstStyle/>
          <a:p>
            <a:r>
              <a:rPr lang="en-GB" sz="2400" b="1">
                <a:solidFill>
                  <a:srgbClr val="0070C0"/>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p:bldP spid="19"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7F16401-27E8-4327-8468-BDA9EDECD55E}">
  <ds:schemaRefs>
    <ds:schemaRef ds:uri="http://schemas.microsoft.com/sharepoint/v3/contenttype/forms"/>
  </ds:schemaRefs>
</ds:datastoreItem>
</file>

<file path=customXml/itemProps2.xml><?xml version="1.0" encoding="utf-8"?>
<ds:datastoreItem xmlns:ds="http://schemas.openxmlformats.org/officeDocument/2006/customXml" ds:itemID="{9AC10CF6-C61E-4132-927E-BDDC41E12E60}">
  <ds:schemaRefs>
    <ds:schemaRef ds:uri="http://purl.org/dc/dcmitype/"/>
    <ds:schemaRef ds:uri="http://purl.org/dc/terms/"/>
    <ds:schemaRef ds:uri="9dd66dd2-dc2f-4e10-8286-f1da66314693"/>
    <ds:schemaRef ds:uri="http://schemas.microsoft.com/office/2006/metadata/properties"/>
    <ds:schemaRef ds:uri="http://schemas.microsoft.com/office/2006/documentManagement/types"/>
    <ds:schemaRef ds:uri="e7f29ac3-c74a-46a7-9e80-ec6458dc319f"/>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xml><?xml version="1.0" encoding="utf-8"?>
<ds:datastoreItem xmlns:ds="http://schemas.openxmlformats.org/officeDocument/2006/customXml" ds:itemID="{8BA4E844-3ECF-45FD-B552-6883A7B1D45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53</TotalTime>
  <Words>4866</Words>
  <Application>Microsoft Macintosh PowerPoint</Application>
  <PresentationFormat>Widescreen</PresentationFormat>
  <Paragraphs>515</Paragraphs>
  <Slides>24</Slides>
  <Notes>19</Notes>
  <HiddenSlides>4</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Cambria Math</vt:lpstr>
      <vt:lpstr>Century Gothic</vt:lpstr>
      <vt:lpstr>Georgia</vt:lpstr>
      <vt:lpstr>Wingdings</vt:lpstr>
      <vt:lpstr>B2.2.11 Feedback lesson</vt:lpstr>
      <vt:lpstr>Making this resource work for you</vt:lpstr>
      <vt:lpstr>Microscopes</vt:lpstr>
      <vt:lpstr>B3.1.5</vt:lpstr>
      <vt:lpstr>PowerPoint Presentation</vt:lpstr>
      <vt:lpstr>This is the fix-it portion of the lesson</vt:lpstr>
      <vt:lpstr>Microscopes</vt:lpstr>
      <vt:lpstr>Microscopes</vt:lpstr>
      <vt:lpstr>Timeline</vt:lpstr>
      <vt:lpstr>Quick Quiz</vt:lpstr>
      <vt:lpstr>Can you explain the difference between these two microscopes?</vt:lpstr>
      <vt:lpstr>Can you explain the difference between these two terms?</vt:lpstr>
      <vt:lpstr>Drill</vt:lpstr>
      <vt:lpstr>Drill answers</vt:lpstr>
      <vt:lpstr>Orders of magnitude</vt:lpstr>
      <vt:lpstr>Orders of magnitude</vt:lpstr>
      <vt:lpstr>Calculating magnification</vt:lpstr>
      <vt:lpstr>Calculating magnification</vt:lpstr>
      <vt:lpstr>I: Worked example</vt:lpstr>
      <vt:lpstr>We: Worked example</vt:lpstr>
      <vt:lpstr>You: Worked example</vt:lpstr>
      <vt:lpstr>Microscopes</vt:lpstr>
      <vt:lpstr>Answer the questions below.</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2</cp:revision>
  <dcterms:created xsi:type="dcterms:W3CDTF">2020-07-20T15:05:12Z</dcterms:created>
  <dcterms:modified xsi:type="dcterms:W3CDTF">2024-10-21T12:34:09Z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76071000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